
<file path=[Content_Types].xml><?xml version="1.0" encoding="utf-8"?>
<Types xmlns="http://schemas.openxmlformats.org/package/2006/content-types">
  <Default Extension="jpeg" ContentType="image/jpe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78" r:id="rId4"/>
  </p:sldMasterIdLst>
  <p:notesMasterIdLst>
    <p:notesMasterId r:id="rId6"/>
  </p:notesMasterIdLst>
  <p:handoutMasterIdLst>
    <p:handoutMasterId r:id="rId101"/>
  </p:handoutMasterIdLst>
  <p:sldIdLst>
    <p:sldId id="11155" r:id="rId5"/>
    <p:sldId id="280" r:id="rId7"/>
    <p:sldId id="15019" r:id="rId8"/>
    <p:sldId id="15024" r:id="rId9"/>
    <p:sldId id="15020" r:id="rId10"/>
    <p:sldId id="15021" r:id="rId11"/>
    <p:sldId id="15022" r:id="rId12"/>
    <p:sldId id="15023" r:id="rId13"/>
    <p:sldId id="15099" r:id="rId14"/>
    <p:sldId id="15104" r:id="rId15"/>
    <p:sldId id="15105" r:id="rId16"/>
    <p:sldId id="15106" r:id="rId17"/>
    <p:sldId id="15108" r:id="rId18"/>
    <p:sldId id="15109" r:id="rId19"/>
    <p:sldId id="15111" r:id="rId20"/>
    <p:sldId id="15113" r:id="rId21"/>
    <p:sldId id="15112" r:id="rId22"/>
    <p:sldId id="15101" r:id="rId23"/>
    <p:sldId id="15115" r:id="rId24"/>
    <p:sldId id="15116" r:id="rId25"/>
    <p:sldId id="14875" r:id="rId26"/>
    <p:sldId id="15034" r:id="rId27"/>
    <p:sldId id="14879" r:id="rId28"/>
    <p:sldId id="15025" r:id="rId29"/>
    <p:sldId id="15026" r:id="rId30"/>
    <p:sldId id="15027" r:id="rId31"/>
    <p:sldId id="15028" r:id="rId32"/>
    <p:sldId id="15029" r:id="rId33"/>
    <p:sldId id="15030" r:id="rId34"/>
    <p:sldId id="15031" r:id="rId35"/>
    <p:sldId id="15032" r:id="rId36"/>
    <p:sldId id="15033" r:id="rId37"/>
    <p:sldId id="15035" r:id="rId38"/>
    <p:sldId id="15036" r:id="rId39"/>
    <p:sldId id="15037" r:id="rId40"/>
    <p:sldId id="15038" r:id="rId41"/>
    <p:sldId id="15039" r:id="rId42"/>
    <p:sldId id="15040" r:id="rId43"/>
    <p:sldId id="15041" r:id="rId44"/>
    <p:sldId id="15042" r:id="rId45"/>
    <p:sldId id="15043" r:id="rId46"/>
    <p:sldId id="15044" r:id="rId47"/>
    <p:sldId id="15045" r:id="rId48"/>
    <p:sldId id="15046" r:id="rId49"/>
    <p:sldId id="15047" r:id="rId50"/>
    <p:sldId id="15048" r:id="rId51"/>
    <p:sldId id="15049" r:id="rId52"/>
    <p:sldId id="15050" r:id="rId53"/>
    <p:sldId id="15051" r:id="rId54"/>
    <p:sldId id="15052" r:id="rId55"/>
    <p:sldId id="15053" r:id="rId56"/>
    <p:sldId id="15054" r:id="rId57"/>
    <p:sldId id="15055" r:id="rId58"/>
    <p:sldId id="15056" r:id="rId59"/>
    <p:sldId id="15057" r:id="rId60"/>
    <p:sldId id="15058" r:id="rId61"/>
    <p:sldId id="15059" r:id="rId62"/>
    <p:sldId id="15060" r:id="rId63"/>
    <p:sldId id="15061" r:id="rId64"/>
    <p:sldId id="15062" r:id="rId65"/>
    <p:sldId id="15063" r:id="rId66"/>
    <p:sldId id="15064" r:id="rId67"/>
    <p:sldId id="15065" r:id="rId68"/>
    <p:sldId id="15066" r:id="rId69"/>
    <p:sldId id="15067" r:id="rId70"/>
    <p:sldId id="15068" r:id="rId71"/>
    <p:sldId id="15069" r:id="rId72"/>
    <p:sldId id="15070" r:id="rId73"/>
    <p:sldId id="15071" r:id="rId74"/>
    <p:sldId id="15072" r:id="rId75"/>
    <p:sldId id="15073" r:id="rId76"/>
    <p:sldId id="15074" r:id="rId77"/>
    <p:sldId id="15075" r:id="rId78"/>
    <p:sldId id="15076" r:id="rId79"/>
    <p:sldId id="15077" r:id="rId80"/>
    <p:sldId id="15078" r:id="rId81"/>
    <p:sldId id="15079" r:id="rId82"/>
    <p:sldId id="15080" r:id="rId83"/>
    <p:sldId id="15081" r:id="rId84"/>
    <p:sldId id="15082" r:id="rId85"/>
    <p:sldId id="15084" r:id="rId86"/>
    <p:sldId id="15085" r:id="rId87"/>
    <p:sldId id="15086" r:id="rId88"/>
    <p:sldId id="15087" r:id="rId89"/>
    <p:sldId id="15088" r:id="rId90"/>
    <p:sldId id="15089" r:id="rId91"/>
    <p:sldId id="15090" r:id="rId92"/>
    <p:sldId id="15092" r:id="rId93"/>
    <p:sldId id="15093" r:id="rId94"/>
    <p:sldId id="15094" r:id="rId95"/>
    <p:sldId id="15095" r:id="rId96"/>
    <p:sldId id="15096" r:id="rId97"/>
    <p:sldId id="15097" r:id="rId98"/>
    <p:sldId id="318" r:id="rId99"/>
    <p:sldId id="11156"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 lastIdx="1" clrIdx="0"/>
  <p:cmAuthor id="2" name="作者" initials="A" lastIdx="0" clrIdx="1"/>
  <p:cmAuthor id="3" name="SakuraYL" initials="Sakura" lastIdx="0" clrIdx="2"/>
  <p:cmAuthor id="4" name="Administrator" initials="A" lastIdx="1" clrIdx="3"/>
  <p:cmAuthor id="5" name="谢紫宜" initials="U" lastIdx="2"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E7B5A"/>
    <a:srgbClr val="CA9162"/>
    <a:srgbClr val="DBA268"/>
    <a:srgbClr val="ADB9CA"/>
    <a:srgbClr val="87987F"/>
    <a:srgbClr val="959785"/>
    <a:srgbClr val="150D0D"/>
    <a:srgbClr val="DE8A6A"/>
    <a:srgbClr val="7C5050"/>
    <a:srgbClr val="8798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660"/>
  </p:normalViewPr>
  <p:slideViewPr>
    <p:cSldViewPr snapToGrid="0" showGuides="1">
      <p:cViewPr>
        <p:scale>
          <a:sx n="75" d="100"/>
          <a:sy n="75" d="100"/>
        </p:scale>
        <p:origin x="907" y="634"/>
      </p:cViewPr>
      <p:guideLst>
        <p:guide orient="horz" pos="2814"/>
        <p:guide pos="3839"/>
        <p:guide orient="horz" pos="15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5" Type="http://schemas.openxmlformats.org/officeDocument/2006/relationships/commentAuthors" Target="commentAuthors.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handoutMaster" Target="handoutMasters/handoutMaster1.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fld id="{9A0DB2DC-4C9A-4742-B13C-FB6460FD3503}" type="slidenum">
              <a:rPr lang="zh-CN" altLang="en-US" sz="1200" dirty="0">
                <a:latin typeface="Arial" panose="020B0604020202020204" pitchFamily="34" charset="0"/>
              </a:rPr>
            </a:fld>
            <a:endParaRPr lang="zh-CN" altLang="en-US" sz="1200"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32825-E99B-4375-942C-D8A5B8E0823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32825-E99B-4375-942C-D8A5B8E0823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32825-E99B-4375-942C-D8A5B8E0823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32825-E99B-4375-942C-D8A5B8E0823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132825-E99B-4375-942C-D8A5B8E0823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B6A1E3-1842-4E7D-AEFA-0B3C452773C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B6A1E3-1842-4E7D-AEFA-0B3C452773C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fld id="{9A0DB2DC-4C9A-4742-B13C-FB6460FD3503}" type="slidenum">
              <a:rPr lang="zh-CN" altLang="en-US" sz="1200" dirty="0">
                <a:latin typeface="Arial" panose="020B0604020202020204" pitchFamily="34" charset="0"/>
              </a:rPr>
            </a:fld>
            <a:endParaRPr lang="zh-CN" altLang="en-US" sz="1200"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5" name="Footer Placeholder 4"/>
          <p:cNvSpPr>
            <a:spLocks noGrp="1"/>
          </p:cNvSpPr>
          <p:nvPr>
            <p:ph type="ftr" sz="quarter" idx="11"/>
          </p:nvPr>
        </p:nvSpPr>
        <p:spPr>
          <a:xfrm>
            <a:off x="4038600" y="6356351"/>
            <a:ext cx="4114800" cy="365125"/>
          </a:xfrm>
        </p:spPr>
        <p:txBody>
          <a:bodyPr/>
          <a:lstStyle/>
          <a:p>
            <a:endParaRPr lang="zh-CN" altLang="en-US"/>
          </a:p>
        </p:txBody>
      </p:sp>
      <p:sp>
        <p:nvSpPr>
          <p:cNvPr id="6" name="Slide Number Placeholder 5"/>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5" name="Footer Placeholder 4"/>
          <p:cNvSpPr>
            <a:spLocks noGrp="1"/>
          </p:cNvSpPr>
          <p:nvPr>
            <p:ph type="ftr" sz="quarter" idx="11"/>
          </p:nvPr>
        </p:nvSpPr>
        <p:spPr>
          <a:xfrm>
            <a:off x="4038600" y="6356351"/>
            <a:ext cx="4114800" cy="365125"/>
          </a:xfrm>
        </p:spPr>
        <p:txBody>
          <a:bodyPr/>
          <a:lstStyle/>
          <a:p>
            <a:endParaRPr lang="zh-CN" altLang="en-US"/>
          </a:p>
        </p:txBody>
      </p:sp>
      <p:sp>
        <p:nvSpPr>
          <p:cNvPr id="6" name="Slide Number Placeholder 5"/>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242" y="6356048"/>
            <a:ext cx="2845517" cy="365881"/>
          </a:xfrm>
          <a:prstGeom prst="rect">
            <a:avLst/>
          </a:prstGeom>
          <a:noFill/>
          <a:ln w="9525">
            <a:noFill/>
            <a:miter lim="800000"/>
          </a:ln>
        </p:spPr>
        <p:txBody>
          <a:bodyPr vert="horz" wrap="square" lIns="102870" tIns="51435" rIns="102870" bIns="51435" numCol="1" anchor="ctr" anchorCtr="0" compatLnSpc="1"/>
          <a:lstStyle/>
          <a:p>
            <a:pPr marL="0" marR="0" indent="0" defTabSz="1028700" rtl="0" eaLnBrk="0" fontAlgn="base" hangingPunct="0">
              <a:lnSpc>
                <a:spcPct val="100000"/>
              </a:lnSpc>
              <a:spcBef>
                <a:spcPct val="0"/>
              </a:spcBef>
              <a:spcAft>
                <a:spcPct val="0"/>
              </a:spcAft>
              <a:buClrTx/>
              <a:buSzTx/>
              <a:buFont typeface="Arial" panose="020B0604020202020204" pitchFamily="34" charset="0"/>
              <a:defRPr/>
            </a:pPr>
            <a:fld id="{48D63E85-8C46-45F6-87AF-DC9488458B96}" type="datetime1">
              <a:rPr kumimoji="0" lang="zh-CN" altLang="en-US"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rPr>
            </a:fld>
            <a:endParaRPr kumimoji="0" lang="zh-CN" altLang="en-US" sz="1800"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endParaRPr>
          </a:p>
        </p:txBody>
      </p:sp>
      <p:sp>
        <p:nvSpPr>
          <p:cNvPr id="3" name="页脚占位符 2"/>
          <p:cNvSpPr>
            <a:spLocks noGrp="1"/>
          </p:cNvSpPr>
          <p:nvPr>
            <p:ph type="ftr" sz="quarter" idx="11"/>
          </p:nvPr>
        </p:nvSpPr>
        <p:spPr>
          <a:xfrm>
            <a:off x="4166138" y="6356048"/>
            <a:ext cx="3859725" cy="365881"/>
          </a:xfrm>
          <a:prstGeom prst="rect">
            <a:avLst/>
          </a:prstGeom>
          <a:noFill/>
          <a:ln w="9525">
            <a:noFill/>
            <a:miter lim="800000"/>
          </a:ln>
        </p:spPr>
        <p:txBody>
          <a:bodyPr vert="horz" wrap="square" lIns="102870" tIns="51435" rIns="102870" bIns="51435" numCol="1" anchor="ctr" anchorCtr="0" compatLnSpc="1"/>
          <a:lstStyle/>
          <a:p>
            <a:pPr marL="0" marR="0" indent="0" algn="ctr" defTabSz="1028700" rtl="0" eaLnBrk="0" fontAlgn="base" hangingPunct="0">
              <a:lnSpc>
                <a:spcPct val="100000"/>
              </a:lnSpc>
              <a:spcBef>
                <a:spcPct val="0"/>
              </a:spcBef>
              <a:spcAft>
                <a:spcPct val="0"/>
              </a:spcAft>
              <a:buClrTx/>
              <a:buSzTx/>
              <a:buFont typeface="Arial" panose="020B0604020202020204" pitchFamily="34" charset="0"/>
              <a:defRPr/>
            </a:pPr>
            <a:endParaRPr kumimoji="0" lang="zh-CN" altLang="zh-CN"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endParaRPr>
          </a:p>
        </p:txBody>
      </p:sp>
      <p:sp>
        <p:nvSpPr>
          <p:cNvPr id="4" name="灯片编号占位符 3"/>
          <p:cNvSpPr>
            <a:spLocks noGrp="1"/>
          </p:cNvSpPr>
          <p:nvPr>
            <p:ph type="sldNum" sz="quarter" idx="12"/>
          </p:nvPr>
        </p:nvSpPr>
        <p:spPr>
          <a:xfrm>
            <a:off x="8737242" y="6356048"/>
            <a:ext cx="2845517" cy="365881"/>
          </a:xfrm>
          <a:prstGeom prst="rect">
            <a:avLst/>
          </a:prstGeom>
          <a:noFill/>
          <a:ln w="9525">
            <a:noFill/>
            <a:miter lim="800000"/>
          </a:ln>
        </p:spPr>
        <p:txBody>
          <a:bodyPr vert="horz" wrap="square" lIns="102870" tIns="51435" rIns="102870" bIns="51435" numCol="1" anchor="ctr" anchorCtr="0" compatLnSpc="1"/>
          <a:lstStyle/>
          <a:p>
            <a:pPr fontAlgn="base"/>
            <a:fld id="{9A0DB2DC-4C9A-4742-B13C-FB6460FD3503}" type="slidenum">
              <a:rPr lang="zh-CN" altLang="en-US" noProof="1" dirty="0">
                <a:latin typeface="Calibri" panose="020F0502020204030204" pitchFamily="34" charset="0"/>
                <a:ea typeface="MS PGothic" panose="020B0600070205080204" pitchFamily="34" charset="-128"/>
                <a:cs typeface="+mn-cs"/>
                <a:sym typeface="Calibri" panose="020F0502020204030204" pitchFamily="34" charset="0"/>
              </a:rPr>
            </a:fld>
            <a:endParaRPr lang="zh-CN" altLang="en-US" noProof="1">
              <a:latin typeface="Calibri" panose="020F0502020204030204" pitchFamily="34" charset="0"/>
              <a:sym typeface="Calibri" panose="020F0502020204030204" pitchFamily="34" charset="0"/>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t="-8000" b="-8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32435" y="284480"/>
            <a:ext cx="10972800" cy="836295"/>
          </a:xfrm>
        </p:spPr>
        <p:txBody>
          <a:bodyPr/>
          <a:lstStyle>
            <a:lvl1pPr>
              <a:defRPr b="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67665" y="1302385"/>
            <a:ext cx="10972800" cy="4824095"/>
          </a:xfrm>
        </p:spPr>
        <p:txBody>
          <a:bodyPr/>
          <a:lstStyle>
            <a:lvl1pPr marL="0" indent="0" eaLnBrk="0" fontAlgn="base" latinLnBrk="0" hangingPunct="0">
              <a:lnSpc>
                <a:spcPct val="150000"/>
              </a:lnSpc>
              <a:spcBef>
                <a:spcPts val="0"/>
              </a:spcBef>
              <a:buNone/>
              <a:defRPr sz="2400">
                <a:latin typeface="楷体" panose="02010609060101010101" charset="-122"/>
                <a:ea typeface="楷体" panose="02010609060101010101" charset="-122"/>
              </a:defRPr>
            </a:lvl1pPr>
            <a:lvl2pPr marL="457200" indent="0">
              <a:buNone/>
              <a:defRPr/>
            </a:lvl2pPr>
          </a:lstStyle>
          <a:p>
            <a:pPr lvl="0"/>
            <a:r>
              <a:rPr lang="zh-CN" altLang="en-US" smtClean="0"/>
              <a:t>单击此处编辑母版文本样式</a:t>
            </a:r>
            <a:endParaRPr lang="zh-CN" altLang="en-US"/>
          </a:p>
        </p:txBody>
      </p:sp>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a:xfrm>
            <a:off x="6261100" y="6496050"/>
            <a:ext cx="3860800" cy="276860"/>
          </a:xfrm>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1">
          <a:blip r:embed="rId2">
            <a:alphaModFix amt="98000"/>
          </a:blip>
          <a:stretch>
            <a:fillRect l="5000" b="-18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44500" y="795655"/>
            <a:ext cx="8115300" cy="673100"/>
          </a:xfrm>
        </p:spPr>
        <p:txBody>
          <a:bodyPr/>
          <a:lstStyle>
            <a:lvl1pPr>
              <a:lnSpc>
                <a:spcPct val="90000"/>
              </a:lnSpc>
              <a:defRPr sz="2800" b="0">
                <a:latin typeface="宋体" panose="02010600030101010101" pitchFamily="2" charset="-122"/>
                <a:ea typeface="宋体" panose="02010600030101010101" pitchFamily="2" charset="-122"/>
              </a:defRPr>
            </a:lvl1pPr>
          </a:lstStyle>
          <a:p>
            <a:r>
              <a:rPr lang="zh-CN" altLang="en-US" smtClean="0"/>
              <a:t>单击此处编辑母版标题样式</a:t>
            </a:r>
            <a:endParaRPr lang="zh-CN" altLang="en-US"/>
          </a:p>
        </p:txBody>
      </p:sp>
      <p:sp>
        <p:nvSpPr>
          <p:cNvPr id="4" name="内容占位符 3"/>
          <p:cNvSpPr>
            <a:spLocks noGrp="1"/>
          </p:cNvSpPr>
          <p:nvPr>
            <p:ph sz="half" idx="2"/>
          </p:nvPr>
        </p:nvSpPr>
        <p:spPr>
          <a:xfrm>
            <a:off x="568325" y="1681480"/>
            <a:ext cx="8218170" cy="2529205"/>
          </a:xfrm>
        </p:spPr>
        <p:txBody>
          <a:bodyPr/>
          <a:lstStyle>
            <a:lvl1pPr marL="0" indent="0">
              <a:lnSpc>
                <a:spcPct val="150000"/>
              </a:lnSpc>
              <a:buNone/>
              <a:defRPr sz="2400">
                <a:latin typeface="宋体" panose="02010600030101010101" pitchFamily="2" charset="-122"/>
                <a:ea typeface="宋体" panose="02010600030101010101" pitchFamily="2" charset="-122"/>
              </a:defRPr>
            </a:lvl1pPr>
            <a:lvl2pPr marL="457200" indent="0">
              <a:buNone/>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a:p>
        </p:txBody>
      </p:sp>
      <p:sp>
        <p:nvSpPr>
          <p:cNvPr id="6" name="内容占位符 5"/>
          <p:cNvSpPr>
            <a:spLocks noGrp="1"/>
          </p:cNvSpPr>
          <p:nvPr>
            <p:ph sz="quarter" idx="4"/>
          </p:nvPr>
        </p:nvSpPr>
        <p:spPr>
          <a:xfrm>
            <a:off x="444500" y="4563745"/>
            <a:ext cx="8115300" cy="1551305"/>
          </a:xfrm>
        </p:spPr>
        <p:txBody>
          <a:bodyPr/>
          <a:lstStyle>
            <a:lvl1pPr marL="0" indent="0">
              <a:lnSpc>
                <a:spcPct val="150000"/>
              </a:lnSpc>
              <a:buNone/>
              <a:defRPr sz="2400">
                <a:latin typeface="宋体" panose="02010600030101010101" pitchFamily="2" charset="-122"/>
                <a:ea typeface="宋体" panose="02010600030101010101" pitchFamily="2" charset="-122"/>
              </a:defRPr>
            </a:lvl1pPr>
            <a:lvl2pPr marL="457200" indent="0">
              <a:buNone/>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a:p>
        </p:txBody>
      </p:sp>
      <p:sp>
        <p:nvSpPr>
          <p:cNvPr id="7" name="日期占位符 6"/>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Microsoft JhengHei" panose="020B0604030504040204" pitchFamily="34" charset="-12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仅标题">
    <p:bg>
      <p:bgRef idx="1001">
        <a:schemeClr val="bg1"/>
      </p:bgRef>
    </p:bg>
    <p:spTree>
      <p:nvGrpSpPr>
        <p:cNvPr id="1" name=""/>
        <p:cNvGrpSpPr/>
        <p:nvPr/>
      </p:nvGrpSpPr>
      <p:grpSpPr>
        <a:xfrm>
          <a:off x="0" y="0"/>
          <a:ext cx="0" cy="0"/>
          <a:chOff x="0" y="0"/>
          <a:chExt cx="0" cy="0"/>
        </a:xfrm>
      </p:grpSpPr>
      <p:pic>
        <p:nvPicPr>
          <p:cNvPr id="2" name="图片 1" descr="图片1"/>
          <p:cNvPicPr>
            <a:picLocks noChangeAspect="1"/>
          </p:cNvPicPr>
          <p:nvPr userDrawn="1"/>
        </p:nvPicPr>
        <p:blipFill>
          <a:blip r:embed="rId2"/>
          <a:stretch>
            <a:fillRect/>
          </a:stretch>
        </p:blipFill>
        <p:spPr>
          <a:xfrm>
            <a:off x="9339176" y="220663"/>
            <a:ext cx="2570163" cy="623888"/>
          </a:xfrm>
          <a:prstGeom prst="rect">
            <a:avLst/>
          </a:prstGeom>
          <a:noFill/>
          <a:ln w="9525">
            <a:noFill/>
          </a:ln>
        </p:spPr>
      </p:pic>
      <p:sp>
        <p:nvSpPr>
          <p:cNvPr id="3" name="文本框 41"/>
          <p:cNvSpPr txBox="1"/>
          <p:nvPr userDrawn="1"/>
        </p:nvSpPr>
        <p:spPr>
          <a:xfrm>
            <a:off x="239349" y="6386658"/>
            <a:ext cx="5253567" cy="306705"/>
          </a:xfrm>
          <a:prstGeom prst="rect">
            <a:avLst/>
          </a:prstGeom>
          <a:noFill/>
        </p:spPr>
        <p:txBody>
          <a:bodyPr wrap="square" rtlCol="0">
            <a:spAutoFit/>
          </a:bodyPr>
          <a:lstStyle/>
          <a:p>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自考邮箱：</a:t>
            </a:r>
            <a:r>
              <a:rPr lang="en-US" altLang="zh-CN"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QXYMYX</a:t>
            </a:r>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126．</a:t>
            </a:r>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co</a:t>
            </a:r>
            <a:r>
              <a:rPr lang="en-US" altLang="zh-CN"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m</a:t>
            </a:r>
            <a:endParaRPr lang="en-US" altLang="zh-CN"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242" y="6356048"/>
            <a:ext cx="2845517" cy="365881"/>
          </a:xfrm>
          <a:prstGeom prst="rect">
            <a:avLst/>
          </a:prstGeom>
          <a:noFill/>
          <a:ln w="9525">
            <a:noFill/>
            <a:miter lim="800000"/>
          </a:ln>
        </p:spPr>
        <p:txBody>
          <a:bodyPr vert="horz" wrap="square" lIns="102870" tIns="51435" rIns="102870" bIns="51435" numCol="1" anchor="ctr" anchorCtr="0" compatLnSpc="1"/>
          <a:lstStyle/>
          <a:p>
            <a:pPr marL="0" marR="0" indent="0" defTabSz="1028700" rtl="0" eaLnBrk="0" fontAlgn="base" hangingPunct="0">
              <a:lnSpc>
                <a:spcPct val="100000"/>
              </a:lnSpc>
              <a:spcBef>
                <a:spcPct val="0"/>
              </a:spcBef>
              <a:spcAft>
                <a:spcPct val="0"/>
              </a:spcAft>
              <a:buClrTx/>
              <a:buSzTx/>
              <a:buFont typeface="Arial" panose="020B0604020202020204" pitchFamily="34" charset="0"/>
              <a:defRPr/>
            </a:pPr>
            <a:fld id="{48D63E85-8C46-45F6-87AF-DC9488458B96}" type="datetime1">
              <a:rPr kumimoji="0" lang="zh-CN" altLang="en-US"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rPr>
            </a:fld>
            <a:endParaRPr kumimoji="0" lang="zh-CN" altLang="en-US" sz="1800"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endParaRPr>
          </a:p>
        </p:txBody>
      </p:sp>
      <p:sp>
        <p:nvSpPr>
          <p:cNvPr id="3" name="页脚占位符 2"/>
          <p:cNvSpPr>
            <a:spLocks noGrp="1"/>
          </p:cNvSpPr>
          <p:nvPr>
            <p:ph type="ftr" sz="quarter" idx="11"/>
          </p:nvPr>
        </p:nvSpPr>
        <p:spPr>
          <a:xfrm>
            <a:off x="4166138" y="6356048"/>
            <a:ext cx="3859725" cy="365881"/>
          </a:xfrm>
          <a:prstGeom prst="rect">
            <a:avLst/>
          </a:prstGeom>
          <a:noFill/>
          <a:ln w="9525">
            <a:noFill/>
            <a:miter lim="800000"/>
          </a:ln>
        </p:spPr>
        <p:txBody>
          <a:bodyPr vert="horz" wrap="square" lIns="102870" tIns="51435" rIns="102870" bIns="51435" numCol="1" anchor="ctr" anchorCtr="0" compatLnSpc="1"/>
          <a:lstStyle/>
          <a:p>
            <a:pPr marL="0" marR="0" indent="0" algn="ctr" defTabSz="1028700" rtl="0" eaLnBrk="0" fontAlgn="base" hangingPunct="0">
              <a:lnSpc>
                <a:spcPct val="100000"/>
              </a:lnSpc>
              <a:spcBef>
                <a:spcPct val="0"/>
              </a:spcBef>
              <a:spcAft>
                <a:spcPct val="0"/>
              </a:spcAft>
              <a:buClrTx/>
              <a:buSzTx/>
              <a:buFont typeface="Arial" panose="020B0604020202020204" pitchFamily="34" charset="0"/>
              <a:defRPr/>
            </a:pPr>
            <a:endParaRPr kumimoji="0" lang="zh-CN" altLang="zh-CN"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endParaRPr>
          </a:p>
        </p:txBody>
      </p:sp>
      <p:sp>
        <p:nvSpPr>
          <p:cNvPr id="4" name="灯片编号占位符 3"/>
          <p:cNvSpPr>
            <a:spLocks noGrp="1"/>
          </p:cNvSpPr>
          <p:nvPr>
            <p:ph type="sldNum" sz="quarter" idx="12"/>
          </p:nvPr>
        </p:nvSpPr>
        <p:spPr>
          <a:xfrm>
            <a:off x="8737242" y="6356048"/>
            <a:ext cx="2845517" cy="365881"/>
          </a:xfrm>
          <a:prstGeom prst="rect">
            <a:avLst/>
          </a:prstGeom>
          <a:noFill/>
          <a:ln w="9525">
            <a:noFill/>
            <a:miter lim="800000"/>
          </a:ln>
        </p:spPr>
        <p:txBody>
          <a:bodyPr vert="horz" wrap="square" lIns="102870" tIns="51435" rIns="102870" bIns="51435" numCol="1" anchor="ctr" anchorCtr="0" compatLnSpc="1"/>
          <a:lstStyle/>
          <a:p>
            <a:pPr fontAlgn="base"/>
            <a:fld id="{9A0DB2DC-4C9A-4742-B13C-FB6460FD3503}" type="slidenum">
              <a:rPr lang="zh-CN" altLang="en-US" noProof="1" dirty="0">
                <a:latin typeface="Calibri" panose="020F0502020204030204" pitchFamily="34" charset="0"/>
                <a:ea typeface="MS PGothic" panose="020B0600070205080204" pitchFamily="34" charset="-128"/>
                <a:cs typeface="+mn-cs"/>
                <a:sym typeface="Calibri" panose="020F0502020204030204" pitchFamily="34" charset="0"/>
              </a:rPr>
            </a:fld>
            <a:endParaRPr lang="zh-CN" altLang="en-US" noProof="1">
              <a:latin typeface="Calibri" panose="020F0502020204030204" pitchFamily="34" charset="0"/>
              <a:sym typeface="Calibri" panose="020F0502020204030204" pitchFamily="34" charset="0"/>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5" name="Footer Placeholder 4"/>
          <p:cNvSpPr>
            <a:spLocks noGrp="1"/>
          </p:cNvSpPr>
          <p:nvPr>
            <p:ph type="ftr" sz="quarter" idx="11"/>
          </p:nvPr>
        </p:nvSpPr>
        <p:spPr>
          <a:xfrm>
            <a:off x="4038600" y="6356351"/>
            <a:ext cx="4114800" cy="365125"/>
          </a:xfrm>
        </p:spPr>
        <p:txBody>
          <a:bodyPr/>
          <a:lstStyle/>
          <a:p>
            <a:endParaRPr lang="zh-CN" altLang="en-US"/>
          </a:p>
        </p:txBody>
      </p:sp>
      <p:sp>
        <p:nvSpPr>
          <p:cNvPr id="6" name="Slide Number Placeholder 5"/>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6" name="Footer Placeholder 5"/>
          <p:cNvSpPr>
            <a:spLocks noGrp="1"/>
          </p:cNvSpPr>
          <p:nvPr>
            <p:ph type="ftr" sz="quarter" idx="11"/>
          </p:nvPr>
        </p:nvSpPr>
        <p:spPr>
          <a:xfrm>
            <a:off x="4038600" y="6356351"/>
            <a:ext cx="4114800" cy="365125"/>
          </a:xfrm>
        </p:spPr>
        <p:txBody>
          <a:bodyPr/>
          <a:lstStyle/>
          <a:p>
            <a:endParaRPr lang="zh-CN" altLang="en-US"/>
          </a:p>
        </p:txBody>
      </p:sp>
      <p:sp>
        <p:nvSpPr>
          <p:cNvPr id="7" name="Slide Number Placeholder 6"/>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8" name="Footer Placeholder 7"/>
          <p:cNvSpPr>
            <a:spLocks noGrp="1"/>
          </p:cNvSpPr>
          <p:nvPr>
            <p:ph type="ftr" sz="quarter" idx="11"/>
          </p:nvPr>
        </p:nvSpPr>
        <p:spPr>
          <a:xfrm>
            <a:off x="4038600" y="6356351"/>
            <a:ext cx="4114800" cy="365125"/>
          </a:xfrm>
        </p:spPr>
        <p:txBody>
          <a:bodyPr/>
          <a:lstStyle/>
          <a:p>
            <a:endParaRPr lang="zh-CN" altLang="en-US"/>
          </a:p>
        </p:txBody>
      </p:sp>
      <p:sp>
        <p:nvSpPr>
          <p:cNvPr id="9" name="Slide Number Placeholder 8"/>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4" name="Footer Placeholder 3"/>
          <p:cNvSpPr>
            <a:spLocks noGrp="1"/>
          </p:cNvSpPr>
          <p:nvPr>
            <p:ph type="ftr" sz="quarter" idx="11"/>
          </p:nvPr>
        </p:nvSpPr>
        <p:spPr>
          <a:xfrm>
            <a:off x="4038600" y="6356351"/>
            <a:ext cx="4114800" cy="365125"/>
          </a:xfrm>
        </p:spPr>
        <p:txBody>
          <a:bodyPr/>
          <a:lstStyle/>
          <a:p>
            <a:endParaRPr lang="zh-CN" altLang="en-US"/>
          </a:p>
        </p:txBody>
      </p:sp>
      <p:sp>
        <p:nvSpPr>
          <p:cNvPr id="5" name="Slide Number Placeholder 4"/>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3" name="Footer Placeholder 2"/>
          <p:cNvSpPr>
            <a:spLocks noGrp="1"/>
          </p:cNvSpPr>
          <p:nvPr>
            <p:ph type="ftr" sz="quarter" idx="11"/>
          </p:nvPr>
        </p:nvSpPr>
        <p:spPr>
          <a:xfrm>
            <a:off x="4038600" y="6356351"/>
            <a:ext cx="4114800" cy="365125"/>
          </a:xfrm>
        </p:spPr>
        <p:txBody>
          <a:bodyPr/>
          <a:lstStyle/>
          <a:p>
            <a:endParaRPr lang="zh-CN" altLang="en-US"/>
          </a:p>
        </p:txBody>
      </p:sp>
      <p:sp>
        <p:nvSpPr>
          <p:cNvPr id="4" name="Slide Number Placeholder 3"/>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6" name="Footer Placeholder 5"/>
          <p:cNvSpPr>
            <a:spLocks noGrp="1"/>
          </p:cNvSpPr>
          <p:nvPr>
            <p:ph type="ftr" sz="quarter" idx="11"/>
          </p:nvPr>
        </p:nvSpPr>
        <p:spPr>
          <a:xfrm>
            <a:off x="4038600" y="6356351"/>
            <a:ext cx="4114800" cy="365125"/>
          </a:xfrm>
        </p:spPr>
        <p:txBody>
          <a:bodyPr/>
          <a:lstStyle/>
          <a:p>
            <a:endParaRPr lang="zh-CN" altLang="en-US"/>
          </a:p>
        </p:txBody>
      </p:sp>
      <p:sp>
        <p:nvSpPr>
          <p:cNvPr id="7" name="Slide Number Placeholder 6"/>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6" name="Footer Placeholder 5"/>
          <p:cNvSpPr>
            <a:spLocks noGrp="1"/>
          </p:cNvSpPr>
          <p:nvPr>
            <p:ph type="ftr" sz="quarter" idx="11"/>
          </p:nvPr>
        </p:nvSpPr>
        <p:spPr>
          <a:xfrm>
            <a:off x="4038600" y="6356351"/>
            <a:ext cx="4114800" cy="365125"/>
          </a:xfrm>
        </p:spPr>
        <p:txBody>
          <a:bodyPr/>
          <a:lstStyle/>
          <a:p>
            <a:endParaRPr lang="zh-CN" altLang="en-US"/>
          </a:p>
        </p:txBody>
      </p:sp>
      <p:sp>
        <p:nvSpPr>
          <p:cNvPr id="7" name="Slide Number Placeholder 6"/>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3.png"/><Relationship Id="rId17" Type="http://schemas.openxmlformats.org/officeDocument/2006/relationships/image" Target="../media/image2.png"/><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6" Type="http://schemas.openxmlformats.org/officeDocument/2006/relationships/theme" Target="../theme/theme2.xml"/><Relationship Id="rId15" Type="http://schemas.openxmlformats.org/officeDocument/2006/relationships/image" Target="../media/image3.png"/><Relationship Id="rId14" Type="http://schemas.openxmlformats.org/officeDocument/2006/relationships/image" Target="../media/image4.jpeg"/><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8" Type="http://schemas.openxmlformats.org/officeDocument/2006/relationships/theme" Target="../theme/theme3.xml"/><Relationship Id="rId17" Type="http://schemas.openxmlformats.org/officeDocument/2006/relationships/image" Target="../media/image3.png"/><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5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pic>
        <p:nvPicPr>
          <p:cNvPr id="7" name="图片 6"/>
          <p:cNvPicPr>
            <a:picLocks noChangeAspect="1"/>
          </p:cNvPicPr>
          <p:nvPr userDrawn="1"/>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37069"/>
          <a:stretch>
            <a:fillRect/>
          </a:stretch>
        </p:blipFill>
        <p:spPr>
          <a:xfrm flipH="1">
            <a:off x="8690187" y="2988733"/>
            <a:ext cx="3515360" cy="3852333"/>
          </a:xfrm>
          <a:prstGeom prst="rect">
            <a:avLst/>
          </a:prstGeom>
        </p:spPr>
      </p:pic>
      <p:pic>
        <p:nvPicPr>
          <p:cNvPr id="25" name="图片 24"/>
          <p:cNvPicPr>
            <a:picLocks noChangeAspect="1"/>
          </p:cNvPicPr>
          <p:nvPr userDrawn="1"/>
        </p:nvPicPr>
        <p:blipFill>
          <a:blip r:embed="rId17">
            <a:extLst>
              <a:ext uri="{28A0092B-C50C-407E-A947-70E740481C1C}">
                <a14:useLocalDpi xmlns:a14="http://schemas.microsoft.com/office/drawing/2010/main" val="0"/>
              </a:ext>
            </a:extLst>
          </a:blip>
          <a:srcRect l="13653" r="9307"/>
          <a:stretch>
            <a:fillRect/>
          </a:stretch>
        </p:blipFill>
        <p:spPr>
          <a:xfrm>
            <a:off x="10587567" y="4703233"/>
            <a:ext cx="1590887" cy="2065020"/>
          </a:xfrm>
          <a:prstGeom prst="rect">
            <a:avLst/>
          </a:prstGeom>
        </p:spPr>
      </p:pic>
      <p:pic>
        <p:nvPicPr>
          <p:cNvPr id="4" name="图片 3" descr="D:\Users\User\Desktop\求学圆梦logo(1)-01-02(1).png求学圆梦logo(1)-01-02(1)"/>
          <p:cNvPicPr>
            <a:picLocks noChangeAspect="1"/>
          </p:cNvPicPr>
          <p:nvPr userDrawn="1"/>
        </p:nvPicPr>
        <p:blipFill>
          <a:blip r:embed="rId18"/>
          <a:srcRect/>
          <a:stretch>
            <a:fillRect/>
          </a:stretch>
        </p:blipFill>
        <p:spPr>
          <a:xfrm>
            <a:off x="9391584" y="231841"/>
            <a:ext cx="2337435" cy="568325"/>
          </a:xfrm>
          <a:prstGeom prst="rect">
            <a:avLst/>
          </a:prstGeom>
        </p:spPr>
      </p:pic>
      <p:sp>
        <p:nvSpPr>
          <p:cNvPr id="5" name="文本框 41"/>
          <p:cNvSpPr txBox="1"/>
          <p:nvPr userDrawn="1"/>
        </p:nvSpPr>
        <p:spPr>
          <a:xfrm>
            <a:off x="182245" y="6381750"/>
            <a:ext cx="3272790" cy="306705"/>
          </a:xfrm>
          <a:prstGeom prst="rect">
            <a:avLst/>
          </a:prstGeom>
          <a:noFill/>
        </p:spPr>
        <p:txBody>
          <a:bodyPr wrap="square" rtlCol="0">
            <a:spAutoFit/>
          </a:bodyPr>
          <a:p>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求学圆梦邮箱：QXYMYX@126.com</a:t>
            </a:r>
            <a:endPar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t="-8000" b="-8000"/>
          </a:stretch>
        </a:blipFill>
        <a:effectLst/>
      </p:bgPr>
    </p:bg>
    <p:spTree>
      <p:nvGrpSpPr>
        <p:cNvPr id="1" name=""/>
        <p:cNvGrpSpPr/>
        <p:nvPr/>
      </p:nvGrpSpPr>
      <p:grpSpPr/>
      <p:sp>
        <p:nvSpPr>
          <p:cNvPr id="1027" name="Rectangle 3"/>
          <p:cNvSpPr/>
          <p:nvPr userDrawn="1"/>
        </p:nvSpPr>
        <p:spPr>
          <a:xfrm>
            <a:off x="0" y="0"/>
            <a:ext cx="12192000" cy="6858000"/>
          </a:xfrm>
          <a:prstGeom prst="rect">
            <a:avLst/>
          </a:prstGeom>
          <a:solidFill>
            <a:schemeClr val="folHlink">
              <a:alpha val="0"/>
            </a:schemeClr>
          </a:solidFill>
          <a:ln w="9525">
            <a:noFill/>
          </a:ln>
          <a:effectLst>
            <a:softEdge rad="12700"/>
          </a:effectLst>
          <a:scene3d>
            <a:camera prst="orthographicFront"/>
            <a:lightRig rig="threePt" dir="t"/>
          </a:scene3d>
          <a:sp3d/>
        </p:spPr>
        <p:txBody>
          <a:bodyPr wrap="none" anchor="ctr"/>
          <a:p>
            <a:pPr lvl="0" eaLnBrk="1" hangingPunct="1"/>
            <a:endParaRPr lang="zh-CN" altLang="en-US" dirty="0">
              <a:latin typeface="微软雅黑" panose="020B0503020204020204" pitchFamily="34" charset="-122"/>
            </a:endParaRPr>
          </a:p>
        </p:txBody>
      </p:sp>
      <p:sp>
        <p:nvSpPr>
          <p:cNvPr id="1030" name="Rectangle 6"/>
          <p:cNvSpPr>
            <a:spLocks noGrp="1" noChangeArrowheads="1"/>
          </p:cNvSpPr>
          <p:nvPr>
            <p:ph type="ftr" sz="quarter" idx="3"/>
          </p:nvPr>
        </p:nvSpPr>
        <p:spPr bwMode="auto">
          <a:xfrm>
            <a:off x="6261100" y="6505575"/>
            <a:ext cx="3860800" cy="267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atin typeface="宋体" panose="02010600030101010101" pitchFamily="2" charset="-122"/>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3241675" y="6505575"/>
            <a:ext cx="2844800" cy="267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b="0">
                <a:latin typeface="宋体" panose="02010600030101010101" pitchFamily="2" charset="-122"/>
                <a:ea typeface="宋体" panose="02010600030101010101" pitchFamily="2" charset="-122"/>
              </a:defRPr>
            </a:lvl1pPr>
          </a:lstStyle>
          <a:p>
            <a:pPr lvl="0" eaLnBrk="1" hangingPunct="1"/>
            <a:fld id="{9A0DB2DC-4C9A-4742-B13C-FB6460FD3503}" type="slidenum">
              <a:rPr lang="zh-CN" altLang="en-US" dirty="0"/>
            </a:fld>
            <a:endParaRPr lang="zh-CN" altLang="en-US" dirty="0"/>
          </a:p>
        </p:txBody>
      </p:sp>
      <p:sp>
        <p:nvSpPr>
          <p:cNvPr id="1034" name="Rectangle 10"/>
          <p:cNvSpPr/>
          <p:nvPr>
            <p:ph type="title"/>
          </p:nvPr>
        </p:nvSpPr>
        <p:spPr>
          <a:xfrm>
            <a:off x="609600" y="123508"/>
            <a:ext cx="10972800" cy="1143000"/>
          </a:xfrm>
          <a:prstGeom prst="rect">
            <a:avLst/>
          </a:prstGeom>
          <a:noFill/>
          <a:ln w="9525">
            <a:noFill/>
          </a:ln>
        </p:spPr>
        <p:txBody>
          <a:bodyPr anchor="ctr"/>
          <a:p>
            <a:pPr lvl="0"/>
            <a:r>
              <a:rPr lang="zh-TW" altLang="en-US" dirty="0"/>
              <a:t>单击此处编辑母版标题样式</a:t>
            </a:r>
            <a:endParaRPr lang="zh-TW" altLang="en-US" dirty="0"/>
          </a:p>
        </p:txBody>
      </p:sp>
      <p:sp>
        <p:nvSpPr>
          <p:cNvPr id="1035" name="Rectangle 11"/>
          <p:cNvSpPr/>
          <p:nvPr>
            <p:ph type="body" idx="1"/>
          </p:nvPr>
        </p:nvSpPr>
        <p:spPr>
          <a:xfrm>
            <a:off x="609600" y="1449070"/>
            <a:ext cx="10972800" cy="4525963"/>
          </a:xfrm>
          <a:prstGeom prst="rect">
            <a:avLst/>
          </a:prstGeom>
          <a:noFill/>
          <a:ln w="9525">
            <a:noFill/>
          </a:ln>
        </p:spPr>
        <p:txBody>
          <a:bodyPr/>
          <a:p>
            <a:pPr lvl="0"/>
            <a:r>
              <a:rPr lang="zh-TW" altLang="en-US" dirty="0"/>
              <a:t>单击此处编辑母版文本样式</a:t>
            </a:r>
            <a:endParaRPr lang="zh-TW" altLang="en-US" dirty="0"/>
          </a:p>
          <a:p>
            <a:pPr lvl="1"/>
            <a:r>
              <a:rPr lang="zh-TW" altLang="en-US" dirty="0"/>
              <a:t>第二级</a:t>
            </a:r>
            <a:endParaRPr lang="zh-TW" altLang="en-US" dirty="0"/>
          </a:p>
          <a:p>
            <a:pPr lvl="2"/>
            <a:r>
              <a:rPr lang="zh-TW" altLang="en-US" dirty="0"/>
              <a:t>第三级</a:t>
            </a:r>
            <a:endParaRPr lang="zh-TW" altLang="en-US" dirty="0"/>
          </a:p>
          <a:p>
            <a:pPr lvl="3"/>
            <a:r>
              <a:rPr lang="zh-TW" altLang="en-US" dirty="0"/>
              <a:t>第四级</a:t>
            </a:r>
            <a:endParaRPr lang="zh-TW" altLang="en-US" dirty="0"/>
          </a:p>
          <a:p>
            <a:pPr lvl="4"/>
            <a:r>
              <a:rPr lang="zh-TW" altLang="en-US" dirty="0"/>
              <a:t>第五级</a:t>
            </a:r>
            <a:endParaRPr lang="zh-TW" altLang="en-US" dirty="0"/>
          </a:p>
        </p:txBody>
      </p:sp>
      <p:sp>
        <p:nvSpPr>
          <p:cNvPr id="3" name="文本框 41"/>
          <p:cNvSpPr txBox="1"/>
          <p:nvPr userDrawn="1"/>
        </p:nvSpPr>
        <p:spPr>
          <a:xfrm>
            <a:off x="182245" y="6381750"/>
            <a:ext cx="3272790" cy="306705"/>
          </a:xfrm>
          <a:prstGeom prst="rect">
            <a:avLst/>
          </a:prstGeom>
          <a:noFill/>
        </p:spPr>
        <p:txBody>
          <a:bodyPr wrap="square" rtlCol="0">
            <a:spAutoFit/>
          </a:bodyPr>
          <a:lstStyle/>
          <a:p>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求学圆梦邮箱：QXYMYX@126.com</a:t>
            </a:r>
            <a:endPar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D:\Users\User\Desktop\求学圆梦logo(1)-01-02(1).png求学圆梦logo(1)-01-02(1)"/>
          <p:cNvPicPr>
            <a:picLocks noChangeAspect="1"/>
          </p:cNvPicPr>
          <p:nvPr userDrawn="1"/>
        </p:nvPicPr>
        <p:blipFill>
          <a:blip r:embed="rId15"/>
          <a:srcRect/>
          <a:stretch>
            <a:fillRect/>
          </a:stretch>
        </p:blipFill>
        <p:spPr>
          <a:xfrm>
            <a:off x="9391584" y="231841"/>
            <a:ext cx="2337435" cy="568325"/>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ransition/>
  <p:hf hdr="0" ftr="0" dt="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2pPr>
      <a:lvl3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3pPr>
      <a:lvl4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4pPr>
      <a:lvl5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5pPr>
      <a:lvl6pPr marL="4572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6pPr>
      <a:lvl7pPr marL="9144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7pPr>
      <a:lvl8pPr marL="13716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8pPr>
      <a:lvl9pPr marL="18288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9pPr>
    </p:titleStyle>
    <p:bodyStyle>
      <a:lvl1pPr marL="342900" indent="-342900" algn="l" rtl="0" eaLnBrk="0" fontAlgn="base" hangingPunct="0">
        <a:spcBef>
          <a:spcPct val="20000"/>
        </a:spcBef>
        <a:spcAft>
          <a:spcPct val="0"/>
        </a:spcAft>
        <a:buFont typeface="Microsoft JhengHei" panose="020B0604030504040204" pitchFamily="34" charset="-12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Microsoft JhengHei" panose="020B0604030504040204" pitchFamily="34" charset="-12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Microsoft JhengHei" panose="020B0604030504040204" pitchFamily="34" charset="-12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框 41"/>
          <p:cNvSpPr txBox="1"/>
          <p:nvPr userDrawn="1"/>
        </p:nvSpPr>
        <p:spPr>
          <a:xfrm>
            <a:off x="182245" y="6381750"/>
            <a:ext cx="3272790" cy="306705"/>
          </a:xfrm>
          <a:prstGeom prst="rect">
            <a:avLst/>
          </a:prstGeom>
          <a:noFill/>
        </p:spPr>
        <p:txBody>
          <a:bodyPr wrap="square" rtlCol="0">
            <a:spAutoFit/>
          </a:bodyPr>
          <a:lstStyle/>
          <a:p>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求学圆梦邮箱：QXYMYX@126.com</a:t>
            </a:r>
            <a:endPar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descr="D:\Users\User\Desktop\求学圆梦logo(1)-01-02(1).png求学圆梦logo(1)-01-02(1)"/>
          <p:cNvPicPr>
            <a:picLocks noChangeAspect="1"/>
          </p:cNvPicPr>
          <p:nvPr userDrawn="1"/>
        </p:nvPicPr>
        <p:blipFill>
          <a:blip r:embed="rId17"/>
          <a:srcRect/>
          <a:stretch>
            <a:fillRect/>
          </a:stretch>
        </p:blipFill>
        <p:spPr>
          <a:xfrm>
            <a:off x="9391584" y="231841"/>
            <a:ext cx="2337435" cy="568325"/>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6.xml"/><Relationship Id="rId7" Type="http://schemas.openxmlformats.org/officeDocument/2006/relationships/image" Target="../media/image11.png"/><Relationship Id="rId6" Type="http://schemas.openxmlformats.org/officeDocument/2006/relationships/tags" Target="../tags/tag68.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6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8.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5.png"/><Relationship Id="rId2" Type="http://schemas.microsoft.com/office/2007/relationships/hdphoto" Target="../media/image14.wdp"/><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8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8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25.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8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8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8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8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8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8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8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8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7.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1.tiff"/><Relationship Id="rId2" Type="http://schemas.openxmlformats.org/officeDocument/2006/relationships/image" Target="../media/image16.png"/><Relationship Id="rId1" Type="http://schemas.openxmlformats.org/officeDocument/2006/relationships/tags" Target="../tags/tag70.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8.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9.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0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25.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0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0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0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04.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0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06.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0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25.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08.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09.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10.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1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1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25.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1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14.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15.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16.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1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18.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19.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20.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21.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2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23.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25.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24.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25.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25.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26.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2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28.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29.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30.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3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33.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34.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35.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136.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0.xml"/><Relationship Id="rId2" Type="http://schemas.openxmlformats.org/officeDocument/2006/relationships/tags" Target="../tags/tag137.xml"/><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descr="C:/Users/User/AppData/Local/Temp/kaimatting/20200518195453/output_aiMatting_20200518195455.pngoutput_aiMatting_20200518195455"/>
          <p:cNvPicPr>
            <a:picLocks noChangeAspect="1"/>
          </p:cNvPicPr>
          <p:nvPr>
            <p:custDataLst>
              <p:tags r:id="rId1"/>
            </p:custDataLst>
          </p:nvPr>
        </p:nvPicPr>
        <p:blipFill>
          <a:blip r:embed="rId2"/>
          <a:stretch>
            <a:fillRect/>
          </a:stretch>
        </p:blipFill>
        <p:spPr>
          <a:xfrm rot="300000">
            <a:off x="845820" y="1550670"/>
            <a:ext cx="1813560" cy="1000125"/>
          </a:xfrm>
          <a:prstGeom prst="rect">
            <a:avLst/>
          </a:prstGeom>
        </p:spPr>
      </p:pic>
      <p:pic>
        <p:nvPicPr>
          <p:cNvPr id="7" name="图片 6" descr="6cc561031485bae474ec8c60b4ea4eaa - 副本"/>
          <p:cNvPicPr>
            <a:picLocks noChangeAspect="1"/>
          </p:cNvPicPr>
          <p:nvPr/>
        </p:nvPicPr>
        <p:blipFill>
          <a:blip r:embed="rId3">
            <a:lum bright="30000" contrast="-30000"/>
          </a:blip>
          <a:stretch>
            <a:fillRect/>
          </a:stretch>
        </p:blipFill>
        <p:spPr>
          <a:xfrm rot="300000">
            <a:off x="484505" y="2597785"/>
            <a:ext cx="4212590" cy="4204970"/>
          </a:xfrm>
          <a:prstGeom prst="rect">
            <a:avLst/>
          </a:prstGeom>
        </p:spPr>
      </p:pic>
      <p:pic>
        <p:nvPicPr>
          <p:cNvPr id="8" name="图片 7" descr="未标题-1"/>
          <p:cNvPicPr>
            <a:picLocks noChangeAspect="1"/>
          </p:cNvPicPr>
          <p:nvPr/>
        </p:nvPicPr>
        <p:blipFill>
          <a:blip r:embed="rId4"/>
          <a:stretch>
            <a:fillRect/>
          </a:stretch>
        </p:blipFill>
        <p:spPr>
          <a:xfrm>
            <a:off x="5643880" y="2422525"/>
            <a:ext cx="6059170" cy="4073525"/>
          </a:xfrm>
          <a:prstGeom prst="rect">
            <a:avLst/>
          </a:prstGeom>
        </p:spPr>
      </p:pic>
      <p:pic>
        <p:nvPicPr>
          <p:cNvPr id="3" name="图片 2" descr="C:\Users\Administrator\Desktop\图片1.png图片1"/>
          <p:cNvPicPr>
            <a:picLocks noChangeAspect="1"/>
          </p:cNvPicPr>
          <p:nvPr/>
        </p:nvPicPr>
        <p:blipFill>
          <a:blip r:embed="rId5"/>
          <a:srcRect/>
          <a:stretch>
            <a:fillRect/>
          </a:stretch>
        </p:blipFill>
        <p:spPr>
          <a:xfrm>
            <a:off x="5883910" y="4059873"/>
            <a:ext cx="5578475" cy="2254885"/>
          </a:xfrm>
          <a:prstGeom prst="rect">
            <a:avLst/>
          </a:prstGeom>
        </p:spPr>
      </p:pic>
      <p:sp>
        <p:nvSpPr>
          <p:cNvPr id="2" name="Flying impression graphic design thank you for buying this template"/>
          <p:cNvSpPr txBox="1"/>
          <p:nvPr>
            <p:custDataLst>
              <p:tags r:id="rId6"/>
            </p:custDataLst>
          </p:nvPr>
        </p:nvSpPr>
        <p:spPr>
          <a:xfrm>
            <a:off x="2214591" y="2184436"/>
            <a:ext cx="8063230" cy="2334260"/>
          </a:xfrm>
          <a:prstGeom prst="rect">
            <a:avLst/>
          </a:prstGeom>
          <a:noFill/>
        </p:spPr>
        <p:txBody>
          <a:bodyPr wrap="square" rtlCol="0">
            <a:spAutoFit/>
          </a:bodyPr>
          <a:p>
            <a:pPr>
              <a:lnSpc>
                <a:spcPct val="90000"/>
              </a:lnSpc>
            </a:pPr>
            <a:r>
              <a:rPr lang="zh-CN" altLang="en-US" sz="5065" b="1" dirty="0">
                <a:solidFill>
                  <a:prstClr val="black">
                    <a:lumMod val="75000"/>
                    <a:lumOff val="25000"/>
                  </a:prstClr>
                </a:solidFill>
                <a:latin typeface="微软雅黑" panose="020B0503020204020204" pitchFamily="34" charset="-122"/>
                <a:ea typeface="微软雅黑" panose="020B0503020204020204" pitchFamily="34" charset="-122"/>
              </a:rPr>
              <a:t>自学考试课程</a:t>
            </a:r>
            <a:r>
              <a:rPr lang="en-US" altLang="zh-CN" sz="9600" b="1"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6600" b="1" dirty="0">
                <a:solidFill>
                  <a:prstClr val="black">
                    <a:lumMod val="75000"/>
                    <a:lumOff val="25000"/>
                  </a:prstClr>
                </a:solidFill>
                <a:latin typeface="微软雅黑" panose="020B0503020204020204" pitchFamily="34" charset="-122"/>
                <a:ea typeface="微软雅黑" panose="020B0503020204020204" pitchFamily="34" charset="-122"/>
              </a:rPr>
              <a:t>冲刺</a:t>
            </a:r>
            <a:r>
              <a:rPr lang="zh-CN" altLang="en-US" sz="6600" b="1" dirty="0">
                <a:solidFill>
                  <a:prstClr val="black">
                    <a:lumMod val="75000"/>
                    <a:lumOff val="25000"/>
                  </a:prstClr>
                </a:solidFill>
                <a:latin typeface="微软雅黑" panose="020B0503020204020204" pitchFamily="34" charset="-122"/>
                <a:ea typeface="微软雅黑" panose="020B0503020204020204" pitchFamily="34" charset="-122"/>
              </a:rPr>
              <a:t>阶段</a:t>
            </a:r>
            <a:endParaRPr lang="zh-CN" altLang="en-US" sz="66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54965" y="314325"/>
            <a:ext cx="4621530" cy="645160"/>
          </a:xfrm>
          <a:prstGeom prst="rect">
            <a:avLst/>
          </a:prstGeom>
          <a:noFill/>
        </p:spPr>
        <p:txBody>
          <a:bodyPr wrap="square" rtlCol="0">
            <a:spAutoFit/>
          </a:bodyPr>
          <a:p>
            <a:pPr algn="l"/>
            <a:r>
              <a:rPr lang="zh-CN" altLang="en-US" sz="3600" b="1">
                <a:blipFill>
                  <a:blip r:embed="rId7"/>
                  <a:stretch>
                    <a:fillRect/>
                  </a:stretch>
                </a:blipFill>
                <a:effectLst/>
                <a:latin typeface="华文隶书" panose="02010800040101010101" charset="-122"/>
                <a:ea typeface="华文隶书" panose="02010800040101010101" charset="-122"/>
                <a:sym typeface="+mn-ea"/>
              </a:rPr>
              <a:t>我</a:t>
            </a:r>
            <a:r>
              <a:rPr lang="zh-CN" altLang="en-US" sz="2800" b="1">
                <a:blipFill>
                  <a:blip r:embed="rId7"/>
                  <a:stretch>
                    <a:fillRect/>
                  </a:stretch>
                </a:blipFill>
                <a:effectLst/>
                <a:latin typeface="华文隶书" panose="02010800040101010101" charset="-122"/>
                <a:ea typeface="华文隶书" panose="02010800040101010101" charset="-122"/>
                <a:sym typeface="+mn-ea"/>
              </a:rPr>
              <a:t>们都是</a:t>
            </a:r>
            <a:r>
              <a:rPr lang="zh-CN" altLang="en-US" sz="3600" b="1">
                <a:blipFill>
                  <a:blip r:embed="rId7"/>
                  <a:stretch>
                    <a:fillRect/>
                  </a:stretch>
                </a:blipFill>
                <a:effectLst/>
                <a:latin typeface="华文隶书" panose="02010800040101010101" charset="-122"/>
                <a:ea typeface="华文隶书" panose="02010800040101010101" charset="-122"/>
                <a:sym typeface="+mn-ea"/>
              </a:rPr>
              <a:t>追梦人</a:t>
            </a:r>
            <a:endParaRPr lang="zh-CN" altLang="en-US" sz="3600" b="1">
              <a:blipFill>
                <a:blip r:embed="rId7"/>
                <a:stretch>
                  <a:fillRect/>
                </a:stretch>
              </a:blipFill>
              <a:effectLst/>
              <a:latin typeface="华文隶书" panose="02010800040101010101" charset="-122"/>
              <a:ea typeface="华文隶书" panose="02010800040101010101" charset="-122"/>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253365" y="1094105"/>
            <a:ext cx="10132695" cy="5001895"/>
          </a:xfrm>
          <a:prstGeom prst="rect">
            <a:avLst/>
          </a:prstGeom>
          <a:noFill/>
          <a:ln w="9525">
            <a:noFill/>
          </a:ln>
        </p:spPr>
        <p:txBody>
          <a:bodyPr wrap="square" anchor="t">
            <a:spAutoFit/>
          </a:bodyPr>
          <a:lstStyle/>
          <a:p>
            <a:pPr>
              <a:lnSpc>
                <a:spcPct val="190000"/>
              </a:lnSpc>
            </a:pPr>
            <a:r>
              <a:rPr lang="en-US" sz="2400" dirty="0">
                <a:latin typeface="宋体" panose="02010600030101010101" pitchFamily="2" charset="-122"/>
                <a:ea typeface="宋体" panose="02010600030101010101" pitchFamily="2" charset="-122"/>
              </a:rPr>
              <a:t>1.实证经济学建立在两个假说之上，一是</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；二是人是有理性的。</a:t>
            </a:r>
            <a:endParaRPr lang="en-US" sz="2400" dirty="0">
              <a:latin typeface="宋体" panose="02010600030101010101" pitchFamily="2" charset="-122"/>
              <a:ea typeface="宋体" panose="02010600030101010101" pitchFamily="2" charset="-122"/>
            </a:endParaRPr>
          </a:p>
          <a:p>
            <a:pPr>
              <a:lnSpc>
                <a:spcPct val="190000"/>
              </a:lnSpc>
            </a:pPr>
            <a:r>
              <a:rPr lang="en-US" altLang="zh-CN" sz="2400" dirty="0">
                <a:latin typeface="宋体" panose="02010600030101010101" pitchFamily="2" charset="-122"/>
                <a:ea typeface="宋体" panose="02010600030101010101" pitchFamily="2" charset="-122"/>
              </a:rPr>
              <a:t>2.即使在充分就业下，一定数目的失业仍然存在，这是因为摩擦性失业和</a:t>
            </a:r>
            <a:r>
              <a:rPr lang="en-US" sz="2400" u="sng" dirty="0">
                <a:latin typeface="宋体" panose="02010600030101010101" pitchFamily="2" charset="-122"/>
                <a:ea typeface="宋体" panose="02010600030101010101" pitchFamily="2" charset="-122"/>
                <a:sym typeface="+mn-ea"/>
              </a:rPr>
              <a:t>         </a:t>
            </a:r>
            <a:r>
              <a:rPr lang="en-US" altLang="zh-CN" sz="2400" dirty="0">
                <a:latin typeface="宋体" panose="02010600030101010101" pitchFamily="2" charset="-122"/>
                <a:ea typeface="宋体" panose="02010600030101010101" pitchFamily="2" charset="-122"/>
              </a:rPr>
              <a:t>的原因。</a:t>
            </a:r>
            <a:endParaRPr lang="en-US" altLang="zh-CN" sz="2400" dirty="0">
              <a:latin typeface="宋体" panose="02010600030101010101" pitchFamily="2" charset="-122"/>
              <a:ea typeface="宋体" panose="02010600030101010101" pitchFamily="2" charset="-122"/>
            </a:endParaRPr>
          </a:p>
          <a:p>
            <a:pPr>
              <a:lnSpc>
                <a:spcPct val="190000"/>
              </a:lnSpc>
            </a:pPr>
            <a:r>
              <a:rPr lang="en-US" altLang="zh-CN" sz="2400" dirty="0">
                <a:latin typeface="宋体" panose="02010600030101010101" pitchFamily="2" charset="-122"/>
                <a:ea typeface="宋体" panose="02010600030101010101" pitchFamily="2" charset="-122"/>
              </a:rPr>
              <a:t>3.边际替代率等于无差异曲线的任一点的</a:t>
            </a:r>
            <a:r>
              <a:rPr lang="en-US" sz="2400" u="sng" dirty="0">
                <a:latin typeface="宋体" panose="02010600030101010101" pitchFamily="2" charset="-122"/>
                <a:ea typeface="宋体" panose="02010600030101010101" pitchFamily="2" charset="-122"/>
                <a:sym typeface="+mn-ea"/>
              </a:rPr>
              <a:t>         </a:t>
            </a:r>
            <a:r>
              <a:rPr lang="en-US"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a:lnSpc>
                <a:spcPct val="190000"/>
              </a:lnSpc>
            </a:pPr>
            <a:r>
              <a:rPr lang="en-US" altLang="zh-CN" sz="2400" dirty="0">
                <a:latin typeface="宋体" panose="02010600030101010101" pitchFamily="2" charset="-122"/>
                <a:ea typeface="宋体" panose="02010600030101010101" pitchFamily="2" charset="-122"/>
              </a:rPr>
              <a:t>4.家庭成员以</a:t>
            </a:r>
            <a:r>
              <a:rPr lang="en-US" sz="2400" u="sng" dirty="0">
                <a:latin typeface="宋体" panose="02010600030101010101" pitchFamily="2" charset="-122"/>
                <a:ea typeface="宋体" panose="02010600030101010101" pitchFamily="2" charset="-122"/>
                <a:sym typeface="+mn-ea"/>
              </a:rPr>
              <a:t>         </a:t>
            </a:r>
            <a:r>
              <a:rPr lang="en-US" altLang="zh-CN" sz="2400" dirty="0">
                <a:latin typeface="宋体" panose="02010600030101010101" pitchFamily="2" charset="-122"/>
                <a:ea typeface="宋体" panose="02010600030101010101" pitchFamily="2" charset="-122"/>
              </a:rPr>
              <a:t>为单位配置各自的时间资源，可以提升整个家庭的总效用。</a:t>
            </a:r>
            <a:endParaRPr sz="2400" b="1" dirty="0">
              <a:solidFill>
                <a:srgbClr val="C00000"/>
              </a:solidFill>
              <a:latin typeface="宋体" panose="02010600030101010101" pitchFamily="2" charset="-122"/>
              <a:ea typeface="宋体" panose="02010600030101010101" pitchFamily="2" charset="-122"/>
            </a:endParaRPr>
          </a:p>
          <a:p>
            <a:pPr>
              <a:lnSpc>
                <a:spcPct val="190000"/>
              </a:lnSpc>
            </a:pPr>
            <a:r>
              <a:rPr lang="en-US" altLang="zh-CN" sz="2400" dirty="0">
                <a:latin typeface="宋体" panose="02010600030101010101" pitchFamily="2" charset="-122"/>
                <a:ea typeface="宋体" panose="02010600030101010101" pitchFamily="2" charset="-122"/>
              </a:rPr>
              <a:t>5.企业增加一单位产量所增加的收益是</a:t>
            </a:r>
            <a:r>
              <a:rPr lang="en-US" sz="2400" u="sng" dirty="0">
                <a:latin typeface="宋体" panose="02010600030101010101" pitchFamily="2" charset="-122"/>
                <a:ea typeface="宋体" panose="02010600030101010101" pitchFamily="2" charset="-122"/>
                <a:sym typeface="+mn-ea"/>
              </a:rPr>
              <a:t>         </a:t>
            </a:r>
            <a:r>
              <a:rPr lang="en-US" altLang="zh-CN" sz="2400" dirty="0">
                <a:latin typeface="宋体" panose="02010600030101010101" pitchFamily="2" charset="-122"/>
                <a:ea typeface="宋体" panose="02010600030101010101" pitchFamily="2" charset="-122"/>
              </a:rPr>
              <a:t>。</a:t>
            </a:r>
            <a:endParaRPr sz="2400" b="1" dirty="0">
              <a:solidFill>
                <a:srgbClr val="C00000"/>
              </a:solidFill>
              <a:latin typeface="宋体" panose="02010600030101010101" pitchFamily="2" charset="-122"/>
              <a:ea typeface="宋体" panose="02010600030101010101" pitchFamily="2" charset="-122"/>
            </a:endParaRPr>
          </a:p>
        </p:txBody>
      </p:sp>
      <p:sp>
        <p:nvSpPr>
          <p:cNvPr id="7" name="文本框 6"/>
          <p:cNvSpPr txBox="1"/>
          <p:nvPr userDrawn="1"/>
        </p:nvSpPr>
        <p:spPr>
          <a:xfrm>
            <a:off x="913130" y="273050"/>
            <a:ext cx="3382645" cy="521970"/>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填空题练习</a:t>
            </a:r>
            <a:endParaRPr lang="zh-CN" altLang="en-US" sz="2800" b="1">
              <a:solidFill>
                <a:srgbClr val="150D0D"/>
              </a:solidFill>
              <a:latin typeface="宋体" panose="02010600030101010101" pitchFamily="2" charset="-122"/>
              <a:ea typeface="宋体" panose="02010600030101010101" pitchFamily="2" charset="-122"/>
            </a:endParaRPr>
          </a:p>
        </p:txBody>
      </p:sp>
      <p:pic>
        <p:nvPicPr>
          <p:cNvPr id="2" name="图片 1" descr="20081158"/>
          <p:cNvPicPr>
            <a:picLocks noChangeAspect="1"/>
          </p:cNvPicPr>
          <p:nvPr userDrawn="1"/>
        </p:nvPicPr>
        <p:blipFill>
          <a:blip r:embed="rId1"/>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253365" y="1094105"/>
            <a:ext cx="10273030" cy="5001895"/>
          </a:xfrm>
          <a:prstGeom prst="rect">
            <a:avLst/>
          </a:prstGeom>
          <a:noFill/>
          <a:ln w="9525">
            <a:noFill/>
          </a:ln>
        </p:spPr>
        <p:txBody>
          <a:bodyPr wrap="square" anchor="t">
            <a:spAutoFit/>
          </a:bodyPr>
          <a:lstStyle/>
          <a:p>
            <a:pPr>
              <a:lnSpc>
                <a:spcPct val="190000"/>
              </a:lnSpc>
            </a:pPr>
            <a:r>
              <a:rPr lang="en-US" sz="2400" dirty="0">
                <a:latin typeface="宋体" panose="02010600030101010101" pitchFamily="2" charset="-122"/>
                <a:ea typeface="宋体" panose="02010600030101010101" pitchFamily="2" charset="-122"/>
              </a:rPr>
              <a:t>1.实证经济学建立在两个假说之上，一是</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稀缺性</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；二是人是有理性的。</a:t>
            </a:r>
            <a:endParaRPr lang="en-US" sz="2400" dirty="0">
              <a:latin typeface="宋体" panose="02010600030101010101" pitchFamily="2" charset="-122"/>
              <a:ea typeface="宋体" panose="02010600030101010101" pitchFamily="2" charset="-122"/>
            </a:endParaRPr>
          </a:p>
          <a:p>
            <a:pPr>
              <a:lnSpc>
                <a:spcPct val="190000"/>
              </a:lnSpc>
            </a:pPr>
            <a:r>
              <a:rPr lang="en-US" altLang="zh-CN" sz="2400" dirty="0">
                <a:latin typeface="宋体" panose="02010600030101010101" pitchFamily="2" charset="-122"/>
                <a:ea typeface="宋体" panose="02010600030101010101" pitchFamily="2" charset="-122"/>
              </a:rPr>
              <a:t>2.即使在充分就业下，一定数目的失业仍然存在，这是因为摩擦性失业和</a:t>
            </a:r>
            <a:r>
              <a:rPr lang="en-US" altLang="zh-CN"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结构性失业</a:t>
            </a:r>
            <a:r>
              <a:rPr lang="en-US" altLang="zh-CN" sz="2400" u="sng"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的原因。</a:t>
            </a:r>
            <a:endParaRPr lang="en-US" altLang="zh-CN" sz="2400" dirty="0">
              <a:latin typeface="宋体" panose="02010600030101010101" pitchFamily="2" charset="-122"/>
              <a:ea typeface="宋体" panose="02010600030101010101" pitchFamily="2" charset="-122"/>
            </a:endParaRPr>
          </a:p>
          <a:p>
            <a:pPr>
              <a:lnSpc>
                <a:spcPct val="190000"/>
              </a:lnSpc>
            </a:pPr>
            <a:r>
              <a:rPr lang="en-US" altLang="zh-CN" sz="2400" dirty="0">
                <a:latin typeface="宋体" panose="02010600030101010101" pitchFamily="2" charset="-122"/>
                <a:ea typeface="宋体" panose="02010600030101010101" pitchFamily="2" charset="-122"/>
              </a:rPr>
              <a:t>3.边际替代率等于无差异曲线的任一点的</a:t>
            </a:r>
            <a:r>
              <a:rPr lang="en-US" altLang="zh-CN"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斜率</a:t>
            </a:r>
            <a:r>
              <a:rPr lang="en-US" altLang="zh-CN" sz="2400" u="sng"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a:lnSpc>
                <a:spcPct val="190000"/>
              </a:lnSpc>
            </a:pPr>
            <a:r>
              <a:rPr lang="en-US" altLang="zh-CN" sz="2400" dirty="0">
                <a:latin typeface="宋体" panose="02010600030101010101" pitchFamily="2" charset="-122"/>
                <a:ea typeface="宋体" panose="02010600030101010101" pitchFamily="2" charset="-122"/>
              </a:rPr>
              <a:t>4.家庭成员以</a:t>
            </a:r>
            <a:r>
              <a:rPr lang="en-US" altLang="zh-CN" sz="2400" u="sng" dirty="0">
                <a:latin typeface="宋体" panose="02010600030101010101" pitchFamily="2" charset="-122"/>
                <a:ea typeface="宋体" panose="02010600030101010101" pitchFamily="2" charset="-122"/>
              </a:rPr>
              <a:t> </a:t>
            </a:r>
            <a:r>
              <a:rPr lang="en-US" altLang="zh-CN" sz="2400" b="1" u="sng" dirty="0">
                <a:solidFill>
                  <a:srgbClr val="C00000"/>
                </a:solidFill>
                <a:latin typeface="宋体" panose="02010600030101010101" pitchFamily="2" charset="-122"/>
                <a:ea typeface="宋体" panose="02010600030101010101" pitchFamily="2" charset="-122"/>
              </a:rPr>
              <a:t>家庭</a:t>
            </a:r>
            <a:r>
              <a:rPr lang="en-US" altLang="zh-CN" sz="2400" u="sng"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为单位配置各自的时间资源，可以提升整个家庭的</a:t>
            </a:r>
            <a:endParaRPr lang="en-US" altLang="zh-CN" sz="2400" dirty="0">
              <a:latin typeface="宋体" panose="02010600030101010101" pitchFamily="2" charset="-122"/>
              <a:ea typeface="宋体" panose="02010600030101010101" pitchFamily="2" charset="-122"/>
            </a:endParaRPr>
          </a:p>
          <a:p>
            <a:pPr>
              <a:lnSpc>
                <a:spcPct val="190000"/>
              </a:lnSpc>
            </a:pPr>
            <a:r>
              <a:rPr lang="en-US" altLang="zh-CN" sz="2400" dirty="0">
                <a:latin typeface="宋体" panose="02010600030101010101" pitchFamily="2" charset="-122"/>
                <a:ea typeface="宋体" panose="02010600030101010101" pitchFamily="2" charset="-122"/>
              </a:rPr>
              <a:t>总效用。</a:t>
            </a:r>
            <a:endParaRPr sz="2400" b="1" dirty="0">
              <a:solidFill>
                <a:srgbClr val="C00000"/>
              </a:solidFill>
              <a:latin typeface="宋体" panose="02010600030101010101" pitchFamily="2" charset="-122"/>
              <a:ea typeface="宋体" panose="02010600030101010101" pitchFamily="2" charset="-122"/>
            </a:endParaRPr>
          </a:p>
          <a:p>
            <a:pPr>
              <a:lnSpc>
                <a:spcPct val="190000"/>
              </a:lnSpc>
            </a:pPr>
            <a:r>
              <a:rPr lang="en-US" altLang="zh-CN" sz="2400" dirty="0">
                <a:latin typeface="宋体" panose="02010600030101010101" pitchFamily="2" charset="-122"/>
                <a:ea typeface="宋体" panose="02010600030101010101" pitchFamily="2" charset="-122"/>
              </a:rPr>
              <a:t>5.企业增加一单位产量所增加的收益是</a:t>
            </a:r>
            <a:r>
              <a:rPr lang="en-US" altLang="zh-CN" sz="2400" u="sng" dirty="0">
                <a:latin typeface="宋体" panose="02010600030101010101" pitchFamily="2" charset="-122"/>
                <a:ea typeface="宋体" panose="02010600030101010101" pitchFamily="2" charset="-122"/>
              </a:rPr>
              <a:t> </a:t>
            </a:r>
            <a:r>
              <a:rPr lang="en-US" altLang="zh-CN" sz="2400" b="1" u="sng" dirty="0">
                <a:solidFill>
                  <a:srgbClr val="C00000"/>
                </a:solidFill>
                <a:latin typeface="宋体" panose="02010600030101010101" pitchFamily="2" charset="-122"/>
                <a:ea typeface="宋体" panose="02010600030101010101" pitchFamily="2" charset="-122"/>
              </a:rPr>
              <a:t>边际收益</a:t>
            </a:r>
            <a:r>
              <a:rPr lang="en-US" altLang="zh-CN" sz="2400" u="sng"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a:t>
            </a:r>
            <a:endParaRPr sz="2400" b="1" dirty="0">
              <a:solidFill>
                <a:srgbClr val="C00000"/>
              </a:solidFill>
              <a:latin typeface="宋体" panose="02010600030101010101" pitchFamily="2" charset="-122"/>
              <a:ea typeface="宋体" panose="02010600030101010101" pitchFamily="2" charset="-122"/>
            </a:endParaRPr>
          </a:p>
        </p:txBody>
      </p:sp>
      <p:sp>
        <p:nvSpPr>
          <p:cNvPr id="7" name="文本框 6"/>
          <p:cNvSpPr txBox="1"/>
          <p:nvPr userDrawn="1"/>
        </p:nvSpPr>
        <p:spPr>
          <a:xfrm>
            <a:off x="913130" y="273050"/>
            <a:ext cx="3382645" cy="521970"/>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填空题练习</a:t>
            </a:r>
            <a:endParaRPr lang="zh-CN" altLang="en-US" sz="2800" b="1">
              <a:solidFill>
                <a:srgbClr val="150D0D"/>
              </a:solidFill>
              <a:latin typeface="宋体" panose="02010600030101010101" pitchFamily="2" charset="-122"/>
              <a:ea typeface="宋体" panose="02010600030101010101" pitchFamily="2" charset="-122"/>
            </a:endParaRPr>
          </a:p>
        </p:txBody>
      </p:sp>
      <p:pic>
        <p:nvPicPr>
          <p:cNvPr id="2" name="图片 1" descr="20081158"/>
          <p:cNvPicPr>
            <a:picLocks noChangeAspect="1"/>
          </p:cNvPicPr>
          <p:nvPr userDrawn="1"/>
        </p:nvPicPr>
        <p:blipFill>
          <a:blip r:embed="rId1"/>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253365" y="895985"/>
            <a:ext cx="11527155" cy="5262245"/>
          </a:xfrm>
          <a:prstGeom prst="rect">
            <a:avLst/>
          </a:prstGeom>
          <a:noFill/>
          <a:ln w="9525">
            <a:noFill/>
          </a:ln>
        </p:spPr>
        <p:txBody>
          <a:bodyPr wrap="square" anchor="t">
            <a:spAutoFit/>
          </a:bodyPr>
          <a:lstStyle/>
          <a:p>
            <a:pPr>
              <a:lnSpc>
                <a:spcPct val="200000"/>
              </a:lnSpc>
            </a:pPr>
            <a:r>
              <a:rPr lang="en-US" sz="2400" dirty="0">
                <a:latin typeface="宋体" panose="02010600030101010101" pitchFamily="2" charset="-122"/>
                <a:ea typeface="宋体" panose="02010600030101010101" pitchFamily="2" charset="-122"/>
              </a:rPr>
              <a:t>6.当劳动需求的变化率趋向于无穷大时，我们称劳动需求曲线</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a:p>
            <a:pPr>
              <a:lnSpc>
                <a:spcPct val="200000"/>
              </a:lnSpc>
            </a:pPr>
            <a:r>
              <a:rPr lang="en-US" altLang="zh-CN" sz="2400" dirty="0">
                <a:latin typeface="宋体" panose="02010600030101010101" pitchFamily="2" charset="-122"/>
                <a:ea typeface="宋体" panose="02010600030101010101" pitchFamily="2" charset="-122"/>
              </a:rPr>
              <a:t>7.</a:t>
            </a:r>
            <a:r>
              <a:rPr lang="en-US" sz="2400" dirty="0">
                <a:latin typeface="宋体" panose="02010600030101010101" pitchFamily="2" charset="-122"/>
                <a:ea typeface="宋体" panose="02010600030101010101" pitchFamily="2" charset="-122"/>
              </a:rPr>
              <a:t>国内劳动力流动可以分为城乡流动和</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a:p>
            <a:pPr>
              <a:lnSpc>
                <a:spcPct val="200000"/>
              </a:lnSpc>
            </a:pPr>
            <a:r>
              <a:rPr lang="en-US" altLang="zh-CN" sz="2400" dirty="0">
                <a:latin typeface="宋体" panose="02010600030101010101" pitchFamily="2" charset="-122"/>
                <a:ea typeface="宋体" panose="02010600030101010101" pitchFamily="2" charset="-122"/>
              </a:rPr>
              <a:t>8.</a:t>
            </a:r>
            <a:r>
              <a:rPr lang="en-US" sz="2400" dirty="0">
                <a:latin typeface="宋体" panose="02010600030101010101" pitchFamily="2" charset="-122"/>
                <a:ea typeface="宋体" panose="02010600030101010101" pitchFamily="2" charset="-122"/>
              </a:rPr>
              <a:t>补偿性工资理论能够成立的三个假设前提，员工追求效用最大化、员工了解对他们十分重要的工作特征信息和</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a:p>
            <a:pPr>
              <a:lnSpc>
                <a:spcPct val="200000"/>
              </a:lnSpc>
            </a:pPr>
            <a:r>
              <a:rPr lang="en-US" altLang="zh-CN" sz="2400" dirty="0">
                <a:latin typeface="宋体" panose="02010600030101010101" pitchFamily="2" charset="-122"/>
                <a:ea typeface="宋体" panose="02010600030101010101" pitchFamily="2" charset="-122"/>
              </a:rPr>
              <a:t>9.男女受教育程度的差异可能导致性别工资差距，当然也可能是因为女性和男性的</a:t>
            </a:r>
            <a:r>
              <a:rPr lang="en-US" sz="2400" u="sng" dirty="0">
                <a:latin typeface="宋体" panose="02010600030101010101" pitchFamily="2" charset="-122"/>
                <a:ea typeface="宋体" panose="02010600030101010101" pitchFamily="2" charset="-122"/>
                <a:sym typeface="+mn-ea"/>
              </a:rPr>
              <a:t>         </a:t>
            </a:r>
            <a:r>
              <a:rPr lang="en-US" altLang="zh-CN" sz="2400" dirty="0">
                <a:latin typeface="宋体" panose="02010600030101010101" pitchFamily="2" charset="-122"/>
                <a:ea typeface="宋体" panose="02010600030101010101" pitchFamily="2" charset="-122"/>
              </a:rPr>
              <a:t>存在差异。</a:t>
            </a:r>
            <a:endParaRPr lang="en-US" altLang="zh-CN" sz="2400" dirty="0">
              <a:latin typeface="宋体" panose="02010600030101010101" pitchFamily="2" charset="-122"/>
              <a:ea typeface="宋体" panose="02010600030101010101" pitchFamily="2" charset="-122"/>
            </a:endParaRPr>
          </a:p>
          <a:p>
            <a:pPr>
              <a:lnSpc>
                <a:spcPct val="200000"/>
              </a:lnSpc>
            </a:pPr>
            <a:r>
              <a:rPr lang="en-US" altLang="zh-CN" sz="2400" dirty="0">
                <a:latin typeface="宋体" panose="02010600030101010101" pitchFamily="2" charset="-122"/>
                <a:ea typeface="宋体" panose="02010600030101010101" pitchFamily="2" charset="-122"/>
              </a:rPr>
              <a:t>10.可以区分各种类型失业的曲线是</a:t>
            </a:r>
            <a:r>
              <a:rPr lang="en-US" sz="2400" u="sng" dirty="0">
                <a:latin typeface="宋体" panose="02010600030101010101" pitchFamily="2" charset="-122"/>
                <a:ea typeface="宋体" panose="02010600030101010101" pitchFamily="2" charset="-122"/>
                <a:sym typeface="+mn-ea"/>
              </a:rPr>
              <a:t>         </a:t>
            </a:r>
            <a:r>
              <a:rPr lang="en-US"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p:txBody>
      </p:sp>
      <p:sp>
        <p:nvSpPr>
          <p:cNvPr id="7" name="文本框 6"/>
          <p:cNvSpPr txBox="1"/>
          <p:nvPr userDrawn="1"/>
        </p:nvSpPr>
        <p:spPr>
          <a:xfrm>
            <a:off x="913130" y="273050"/>
            <a:ext cx="3382645" cy="521970"/>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填空题练习</a:t>
            </a:r>
            <a:endParaRPr lang="zh-CN" altLang="en-US" sz="2800" b="1">
              <a:solidFill>
                <a:srgbClr val="150D0D"/>
              </a:solidFill>
              <a:latin typeface="宋体" panose="02010600030101010101" pitchFamily="2" charset="-122"/>
              <a:ea typeface="宋体" panose="02010600030101010101" pitchFamily="2" charset="-122"/>
            </a:endParaRPr>
          </a:p>
        </p:txBody>
      </p:sp>
      <p:pic>
        <p:nvPicPr>
          <p:cNvPr id="2" name="图片 1" descr="20081158"/>
          <p:cNvPicPr>
            <a:picLocks noChangeAspect="1"/>
          </p:cNvPicPr>
          <p:nvPr userDrawn="1"/>
        </p:nvPicPr>
        <p:blipFill>
          <a:blip r:embed="rId1"/>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253365" y="895985"/>
            <a:ext cx="11492230" cy="5262245"/>
          </a:xfrm>
          <a:prstGeom prst="rect">
            <a:avLst/>
          </a:prstGeom>
          <a:noFill/>
          <a:ln w="9525">
            <a:noFill/>
          </a:ln>
        </p:spPr>
        <p:txBody>
          <a:bodyPr wrap="square" anchor="t">
            <a:spAutoFit/>
          </a:bodyPr>
          <a:lstStyle/>
          <a:p>
            <a:pPr>
              <a:lnSpc>
                <a:spcPct val="200000"/>
              </a:lnSpc>
            </a:pPr>
            <a:r>
              <a:rPr lang="en-US" sz="2400" dirty="0">
                <a:latin typeface="宋体" panose="02010600030101010101" pitchFamily="2" charset="-122"/>
                <a:ea typeface="宋体" panose="02010600030101010101" pitchFamily="2" charset="-122"/>
              </a:rPr>
              <a:t>6.当劳动需求的变化率趋向于无穷大时，我们称劳动需求曲线</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完全富有弹性</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a:p>
            <a:pPr>
              <a:lnSpc>
                <a:spcPct val="200000"/>
              </a:lnSpc>
            </a:pPr>
            <a:r>
              <a:rPr lang="en-US" altLang="zh-CN" sz="2400" dirty="0">
                <a:latin typeface="宋体" panose="02010600030101010101" pitchFamily="2" charset="-122"/>
                <a:ea typeface="宋体" panose="02010600030101010101" pitchFamily="2" charset="-122"/>
              </a:rPr>
              <a:t>7.</a:t>
            </a:r>
            <a:r>
              <a:rPr lang="en-US" sz="2400" dirty="0">
                <a:latin typeface="宋体" panose="02010600030101010101" pitchFamily="2" charset="-122"/>
                <a:ea typeface="宋体" panose="02010600030101010101" pitchFamily="2" charset="-122"/>
              </a:rPr>
              <a:t>国内劳动力流动可以分为城乡流动和</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工作流动</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a:p>
            <a:pPr>
              <a:lnSpc>
                <a:spcPct val="200000"/>
              </a:lnSpc>
            </a:pPr>
            <a:r>
              <a:rPr lang="en-US" altLang="zh-CN" sz="2400" dirty="0">
                <a:latin typeface="宋体" panose="02010600030101010101" pitchFamily="2" charset="-122"/>
                <a:ea typeface="宋体" panose="02010600030101010101" pitchFamily="2" charset="-122"/>
              </a:rPr>
              <a:t>8.</a:t>
            </a:r>
            <a:r>
              <a:rPr lang="en-US" sz="2400" dirty="0">
                <a:latin typeface="宋体" panose="02010600030101010101" pitchFamily="2" charset="-122"/>
                <a:ea typeface="宋体" panose="02010600030101010101" pitchFamily="2" charset="-122"/>
              </a:rPr>
              <a:t>补偿性工资理论能够成立的三个假设前提，员工追求效用最大化、员工了解对他们十分重要的工作特征信息和</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员工的流动性</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a:p>
            <a:pPr>
              <a:lnSpc>
                <a:spcPct val="200000"/>
              </a:lnSpc>
            </a:pPr>
            <a:r>
              <a:rPr lang="en-US" altLang="zh-CN" sz="2400" dirty="0">
                <a:latin typeface="宋体" panose="02010600030101010101" pitchFamily="2" charset="-122"/>
                <a:ea typeface="宋体" panose="02010600030101010101" pitchFamily="2" charset="-122"/>
              </a:rPr>
              <a:t>9.男女受教育程度的差异可能导致性别工资差距，当然也可能是因为女性和男性的</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工作经验与工作时间</a:t>
            </a:r>
            <a:r>
              <a:rPr lang="en-US" sz="2400" u="sng"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存在差异。</a:t>
            </a:r>
            <a:endParaRPr lang="en-US" altLang="zh-CN" sz="2400" dirty="0">
              <a:latin typeface="宋体" panose="02010600030101010101" pitchFamily="2" charset="-122"/>
              <a:ea typeface="宋体" panose="02010600030101010101" pitchFamily="2" charset="-122"/>
            </a:endParaRPr>
          </a:p>
          <a:p>
            <a:pPr>
              <a:lnSpc>
                <a:spcPct val="200000"/>
              </a:lnSpc>
            </a:pPr>
            <a:r>
              <a:rPr lang="en-US" altLang="zh-CN" sz="2400" dirty="0">
                <a:latin typeface="宋体" panose="02010600030101010101" pitchFamily="2" charset="-122"/>
                <a:ea typeface="宋体" panose="02010600030101010101" pitchFamily="2" charset="-122"/>
              </a:rPr>
              <a:t>10.可以区分各种类型失业的曲线是</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贝弗里奇曲线</a:t>
            </a:r>
            <a:r>
              <a:rPr lang="en-US" sz="2400" u="sng"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p:txBody>
      </p:sp>
      <p:sp>
        <p:nvSpPr>
          <p:cNvPr id="7" name="文本框 6"/>
          <p:cNvSpPr txBox="1"/>
          <p:nvPr userDrawn="1"/>
        </p:nvSpPr>
        <p:spPr>
          <a:xfrm>
            <a:off x="913130" y="273050"/>
            <a:ext cx="3382645" cy="521970"/>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填空题练习</a:t>
            </a:r>
            <a:endParaRPr lang="zh-CN" altLang="en-US" sz="2800" b="1">
              <a:solidFill>
                <a:srgbClr val="150D0D"/>
              </a:solidFill>
              <a:latin typeface="宋体" panose="02010600030101010101" pitchFamily="2" charset="-122"/>
              <a:ea typeface="宋体" panose="02010600030101010101" pitchFamily="2" charset="-122"/>
            </a:endParaRPr>
          </a:p>
        </p:txBody>
      </p:sp>
      <p:pic>
        <p:nvPicPr>
          <p:cNvPr id="2" name="图片 1" descr="20081158"/>
          <p:cNvPicPr>
            <a:picLocks noChangeAspect="1"/>
          </p:cNvPicPr>
          <p:nvPr userDrawn="1"/>
        </p:nvPicPr>
        <p:blipFill>
          <a:blip r:embed="rId1"/>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253365" y="795020"/>
            <a:ext cx="11047730" cy="4890770"/>
          </a:xfrm>
          <a:prstGeom prst="rect">
            <a:avLst/>
          </a:prstGeom>
          <a:noFill/>
          <a:ln w="9525">
            <a:noFill/>
          </a:ln>
        </p:spPr>
        <p:txBody>
          <a:bodyPr wrap="square" anchor="t">
            <a:spAutoFit/>
          </a:bodyPr>
          <a:lstStyle/>
          <a:p>
            <a:pPr>
              <a:lnSpc>
                <a:spcPct val="260000"/>
              </a:lnSpc>
            </a:pPr>
            <a:r>
              <a:rPr lang="en-US" sz="2400" dirty="0">
                <a:latin typeface="宋体" panose="02010600030101010101" pitchFamily="2" charset="-122"/>
                <a:ea typeface="宋体" panose="02010600030101010101" pitchFamily="2" charset="-122"/>
              </a:rPr>
              <a:t>11.劳动力参与率是反映</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活动水平的一项总指标。</a:t>
            </a:r>
            <a:endParaRPr lang="en-US" sz="2400" dirty="0">
              <a:latin typeface="宋体" panose="02010600030101010101" pitchFamily="2" charset="-122"/>
              <a:ea typeface="宋体" panose="02010600030101010101" pitchFamily="2" charset="-122"/>
            </a:endParaRPr>
          </a:p>
          <a:p>
            <a:pPr>
              <a:lnSpc>
                <a:spcPct val="260000"/>
              </a:lnSpc>
            </a:pPr>
            <a:r>
              <a:rPr lang="en-US" altLang="zh-CN" sz="2400" dirty="0">
                <a:latin typeface="宋体" panose="02010600030101010101" pitchFamily="2" charset="-122"/>
                <a:ea typeface="宋体" panose="02010600030101010101" pitchFamily="2" charset="-122"/>
              </a:rPr>
              <a:t>12.</a:t>
            </a:r>
            <a:r>
              <a:rPr lang="en-US" sz="2400" dirty="0">
                <a:latin typeface="宋体" panose="02010600030101010101" pitchFamily="2" charset="-122"/>
                <a:ea typeface="宋体" panose="02010600030101010101" pitchFamily="2" charset="-122"/>
              </a:rPr>
              <a:t>人口规模取决于</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和总和生育率。</a:t>
            </a:r>
            <a:endParaRPr lang="en-US" sz="2400" dirty="0">
              <a:latin typeface="宋体" panose="02010600030101010101" pitchFamily="2" charset="-122"/>
              <a:ea typeface="宋体" panose="02010600030101010101" pitchFamily="2" charset="-122"/>
            </a:endParaRPr>
          </a:p>
          <a:p>
            <a:pPr>
              <a:lnSpc>
                <a:spcPct val="260000"/>
              </a:lnSpc>
            </a:pPr>
            <a:r>
              <a:rPr lang="en-US" altLang="zh-CN" sz="2400" dirty="0">
                <a:latin typeface="宋体" panose="02010600030101010101" pitchFamily="2" charset="-122"/>
                <a:ea typeface="宋体" panose="02010600030101010101" pitchFamily="2" charset="-122"/>
              </a:rPr>
              <a:t>13.</a:t>
            </a:r>
            <a:r>
              <a:rPr lang="en-US" sz="2400" dirty="0">
                <a:latin typeface="宋体" panose="02010600030101010101" pitchFamily="2" charset="-122"/>
                <a:ea typeface="宋体" panose="02010600030101010101" pitchFamily="2" charset="-122"/>
              </a:rPr>
              <a:t>边际替代率衡量的是消费者愿意用一定收入交换一单位</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的比例。</a:t>
            </a:r>
            <a:endParaRPr lang="en-US" sz="2400" dirty="0">
              <a:latin typeface="宋体" panose="02010600030101010101" pitchFamily="2" charset="-122"/>
              <a:ea typeface="宋体" panose="02010600030101010101" pitchFamily="2" charset="-122"/>
            </a:endParaRPr>
          </a:p>
          <a:p>
            <a:pPr>
              <a:lnSpc>
                <a:spcPct val="260000"/>
              </a:lnSpc>
            </a:pPr>
            <a:r>
              <a:rPr lang="en-US" altLang="zh-CN" sz="2400" dirty="0">
                <a:latin typeface="宋体" panose="02010600030101010101" pitchFamily="2" charset="-122"/>
                <a:ea typeface="宋体" panose="02010600030101010101" pitchFamily="2" charset="-122"/>
              </a:rPr>
              <a:t>14.</a:t>
            </a:r>
            <a:r>
              <a:rPr lang="en-US" sz="2400" dirty="0">
                <a:latin typeface="宋体" panose="02010600030101010101" pitchFamily="2" charset="-122"/>
                <a:ea typeface="宋体" panose="02010600030101010101" pitchFamily="2" charset="-122"/>
              </a:rPr>
              <a:t>家庭生产模型把</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视为一种生产性投入。</a:t>
            </a:r>
            <a:endParaRPr lang="en-US" sz="2400" dirty="0">
              <a:latin typeface="宋体" panose="02010600030101010101" pitchFamily="2" charset="-122"/>
              <a:ea typeface="宋体" panose="02010600030101010101" pitchFamily="2" charset="-122"/>
            </a:endParaRPr>
          </a:p>
          <a:p>
            <a:pPr>
              <a:lnSpc>
                <a:spcPct val="260000"/>
              </a:lnSpc>
            </a:pPr>
            <a:r>
              <a:rPr lang="en-US" altLang="zh-CN" sz="2400" dirty="0">
                <a:latin typeface="宋体" panose="02010600030101010101" pitchFamily="2" charset="-122"/>
                <a:ea typeface="宋体" panose="02010600030101010101" pitchFamily="2" charset="-122"/>
              </a:rPr>
              <a:t>15.</a:t>
            </a:r>
            <a:r>
              <a:rPr lang="en-US" sz="2400" dirty="0">
                <a:latin typeface="宋体" panose="02010600030101010101" pitchFamily="2" charset="-122"/>
                <a:ea typeface="宋体" panose="02010600030101010101" pitchFamily="2" charset="-122"/>
              </a:rPr>
              <a:t>弹性系数＝因变量的变动比例/</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p:txBody>
      </p:sp>
      <p:sp>
        <p:nvSpPr>
          <p:cNvPr id="7" name="文本框 6"/>
          <p:cNvSpPr txBox="1"/>
          <p:nvPr userDrawn="1"/>
        </p:nvSpPr>
        <p:spPr>
          <a:xfrm>
            <a:off x="913130" y="273050"/>
            <a:ext cx="3382645" cy="521970"/>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填空题练习</a:t>
            </a:r>
            <a:endParaRPr lang="zh-CN" altLang="en-US" sz="2800" b="1">
              <a:solidFill>
                <a:srgbClr val="150D0D"/>
              </a:solidFill>
              <a:latin typeface="宋体" panose="02010600030101010101" pitchFamily="2" charset="-122"/>
              <a:ea typeface="宋体" panose="02010600030101010101" pitchFamily="2" charset="-122"/>
            </a:endParaRPr>
          </a:p>
        </p:txBody>
      </p:sp>
      <p:pic>
        <p:nvPicPr>
          <p:cNvPr id="2" name="图片 1" descr="20081158"/>
          <p:cNvPicPr>
            <a:picLocks noChangeAspect="1"/>
          </p:cNvPicPr>
          <p:nvPr userDrawn="1"/>
        </p:nvPicPr>
        <p:blipFill>
          <a:blip r:embed="rId1"/>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253365" y="795020"/>
            <a:ext cx="11047730" cy="4890770"/>
          </a:xfrm>
          <a:prstGeom prst="rect">
            <a:avLst/>
          </a:prstGeom>
          <a:noFill/>
          <a:ln w="9525">
            <a:noFill/>
          </a:ln>
        </p:spPr>
        <p:txBody>
          <a:bodyPr wrap="square" anchor="t">
            <a:spAutoFit/>
          </a:bodyPr>
          <a:lstStyle/>
          <a:p>
            <a:pPr>
              <a:lnSpc>
                <a:spcPct val="260000"/>
              </a:lnSpc>
            </a:pPr>
            <a:r>
              <a:rPr lang="en-US" sz="2400" dirty="0">
                <a:latin typeface="宋体" panose="02010600030101010101" pitchFamily="2" charset="-122"/>
                <a:ea typeface="宋体" panose="02010600030101010101" pitchFamily="2" charset="-122"/>
              </a:rPr>
              <a:t>11.劳动力参与率是反映</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劳动力市场</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活动水平的一项总指标。</a:t>
            </a:r>
            <a:endParaRPr lang="en-US" sz="2400" dirty="0">
              <a:latin typeface="宋体" panose="02010600030101010101" pitchFamily="2" charset="-122"/>
              <a:ea typeface="宋体" panose="02010600030101010101" pitchFamily="2" charset="-122"/>
            </a:endParaRPr>
          </a:p>
          <a:p>
            <a:pPr>
              <a:lnSpc>
                <a:spcPct val="260000"/>
              </a:lnSpc>
            </a:pPr>
            <a:r>
              <a:rPr lang="en-US" altLang="zh-CN" sz="2400" dirty="0">
                <a:latin typeface="宋体" panose="02010600030101010101" pitchFamily="2" charset="-122"/>
                <a:ea typeface="宋体" panose="02010600030101010101" pitchFamily="2" charset="-122"/>
              </a:rPr>
              <a:t>12.</a:t>
            </a:r>
            <a:r>
              <a:rPr lang="en-US" sz="2400" dirty="0">
                <a:latin typeface="宋体" panose="02010600030101010101" pitchFamily="2" charset="-122"/>
                <a:ea typeface="宋体" panose="02010600030101010101" pitchFamily="2" charset="-122"/>
              </a:rPr>
              <a:t>人口规模取决于</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人口基数</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和总和生育率。</a:t>
            </a:r>
            <a:endParaRPr lang="en-US" sz="2400" dirty="0">
              <a:latin typeface="宋体" panose="02010600030101010101" pitchFamily="2" charset="-122"/>
              <a:ea typeface="宋体" panose="02010600030101010101" pitchFamily="2" charset="-122"/>
            </a:endParaRPr>
          </a:p>
          <a:p>
            <a:pPr>
              <a:lnSpc>
                <a:spcPct val="260000"/>
              </a:lnSpc>
            </a:pPr>
            <a:r>
              <a:rPr lang="en-US" altLang="zh-CN" sz="2400" dirty="0">
                <a:latin typeface="宋体" panose="02010600030101010101" pitchFamily="2" charset="-122"/>
                <a:ea typeface="宋体" panose="02010600030101010101" pitchFamily="2" charset="-122"/>
              </a:rPr>
              <a:t>13.</a:t>
            </a:r>
            <a:r>
              <a:rPr lang="en-US" sz="2400" dirty="0">
                <a:latin typeface="宋体" panose="02010600030101010101" pitchFamily="2" charset="-122"/>
                <a:ea typeface="宋体" panose="02010600030101010101" pitchFamily="2" charset="-122"/>
              </a:rPr>
              <a:t>边际替代率衡量的是消费者愿意用一定收入交换一单位</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闲暇</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的比例。</a:t>
            </a:r>
            <a:endParaRPr lang="en-US" sz="2400" dirty="0">
              <a:latin typeface="宋体" panose="02010600030101010101" pitchFamily="2" charset="-122"/>
              <a:ea typeface="宋体" panose="02010600030101010101" pitchFamily="2" charset="-122"/>
            </a:endParaRPr>
          </a:p>
          <a:p>
            <a:pPr>
              <a:lnSpc>
                <a:spcPct val="260000"/>
              </a:lnSpc>
            </a:pPr>
            <a:r>
              <a:rPr lang="en-US" altLang="zh-CN" sz="2400" dirty="0">
                <a:latin typeface="宋体" panose="02010600030101010101" pitchFamily="2" charset="-122"/>
                <a:ea typeface="宋体" panose="02010600030101010101" pitchFamily="2" charset="-122"/>
              </a:rPr>
              <a:t>14.</a:t>
            </a:r>
            <a:r>
              <a:rPr lang="en-US" sz="2400" dirty="0">
                <a:latin typeface="宋体" panose="02010600030101010101" pitchFamily="2" charset="-122"/>
                <a:ea typeface="宋体" panose="02010600030101010101" pitchFamily="2" charset="-122"/>
              </a:rPr>
              <a:t>家庭生产模型把</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时间</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视为一种生产性投入。</a:t>
            </a:r>
            <a:endParaRPr lang="en-US" sz="2400" dirty="0">
              <a:latin typeface="宋体" panose="02010600030101010101" pitchFamily="2" charset="-122"/>
              <a:ea typeface="宋体" panose="02010600030101010101" pitchFamily="2" charset="-122"/>
            </a:endParaRPr>
          </a:p>
          <a:p>
            <a:pPr>
              <a:lnSpc>
                <a:spcPct val="260000"/>
              </a:lnSpc>
            </a:pPr>
            <a:r>
              <a:rPr lang="en-US" altLang="zh-CN" sz="2400" dirty="0">
                <a:latin typeface="宋体" panose="02010600030101010101" pitchFamily="2" charset="-122"/>
                <a:ea typeface="宋体" panose="02010600030101010101" pitchFamily="2" charset="-122"/>
              </a:rPr>
              <a:t>15.</a:t>
            </a:r>
            <a:r>
              <a:rPr lang="en-US" sz="2400" dirty="0">
                <a:latin typeface="宋体" panose="02010600030101010101" pitchFamily="2" charset="-122"/>
                <a:ea typeface="宋体" panose="02010600030101010101" pitchFamily="2" charset="-122"/>
              </a:rPr>
              <a:t>弹性系数＝因变量的变动比例/</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自变量的变动比例</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p:txBody>
      </p:sp>
      <p:sp>
        <p:nvSpPr>
          <p:cNvPr id="7" name="文本框 6"/>
          <p:cNvSpPr txBox="1"/>
          <p:nvPr userDrawn="1"/>
        </p:nvSpPr>
        <p:spPr>
          <a:xfrm>
            <a:off x="913130" y="273050"/>
            <a:ext cx="3382645" cy="521970"/>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填空题练习</a:t>
            </a:r>
            <a:endParaRPr lang="zh-CN" altLang="en-US" sz="2800" b="1">
              <a:solidFill>
                <a:srgbClr val="150D0D"/>
              </a:solidFill>
              <a:latin typeface="宋体" panose="02010600030101010101" pitchFamily="2" charset="-122"/>
              <a:ea typeface="宋体" panose="02010600030101010101" pitchFamily="2" charset="-122"/>
            </a:endParaRPr>
          </a:p>
        </p:txBody>
      </p:sp>
      <p:pic>
        <p:nvPicPr>
          <p:cNvPr id="2" name="图片 1" descr="20081158"/>
          <p:cNvPicPr>
            <a:picLocks noChangeAspect="1"/>
          </p:cNvPicPr>
          <p:nvPr userDrawn="1"/>
        </p:nvPicPr>
        <p:blipFill>
          <a:blip r:embed="rId1"/>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253365" y="795020"/>
            <a:ext cx="10175240" cy="5408295"/>
          </a:xfrm>
          <a:prstGeom prst="rect">
            <a:avLst/>
          </a:prstGeom>
          <a:noFill/>
          <a:ln w="9525">
            <a:noFill/>
          </a:ln>
        </p:spPr>
        <p:txBody>
          <a:bodyPr wrap="square" anchor="t">
            <a:spAutoFit/>
          </a:bodyPr>
          <a:lstStyle/>
          <a:p>
            <a:pPr>
              <a:lnSpc>
                <a:spcPct val="240000"/>
              </a:lnSpc>
            </a:pPr>
            <a:r>
              <a:rPr lang="en-US" sz="2400" dirty="0">
                <a:latin typeface="宋体" panose="02010600030101010101" pitchFamily="2" charset="-122"/>
                <a:ea typeface="宋体" panose="02010600030101010101" pitchFamily="2" charset="-122"/>
              </a:rPr>
              <a:t>16.按照流动边界来区分，劳动力流动可以分为</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和国内流动。</a:t>
            </a:r>
            <a:endParaRPr lang="en-US" sz="2400" dirty="0">
              <a:latin typeface="宋体" panose="02010600030101010101" pitchFamily="2" charset="-122"/>
              <a:ea typeface="宋体" panose="02010600030101010101" pitchFamily="2" charset="-122"/>
            </a:endParaRPr>
          </a:p>
          <a:p>
            <a:pPr>
              <a:lnSpc>
                <a:spcPct val="240000"/>
              </a:lnSpc>
            </a:pPr>
            <a:r>
              <a:rPr lang="en-US" altLang="zh-CN" sz="2400" dirty="0">
                <a:latin typeface="宋体" panose="02010600030101010101" pitchFamily="2" charset="-122"/>
                <a:ea typeface="宋体" panose="02010600030101010101" pitchFamily="2" charset="-122"/>
              </a:rPr>
              <a:t>17.</a:t>
            </a:r>
            <a:r>
              <a:rPr lang="en-US" sz="2400" dirty="0">
                <a:latin typeface="宋体" panose="02010600030101010101" pitchFamily="2" charset="-122"/>
                <a:ea typeface="宋体" panose="02010600030101010101" pitchFamily="2" charset="-122"/>
              </a:rPr>
              <a:t>补偿性工资差别的最终原因是员工的</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a:p>
            <a:pPr>
              <a:lnSpc>
                <a:spcPct val="240000"/>
              </a:lnSpc>
            </a:pPr>
            <a:r>
              <a:rPr lang="en-US" altLang="zh-CN" sz="2400" dirty="0">
                <a:latin typeface="宋体" panose="02010600030101010101" pitchFamily="2" charset="-122"/>
                <a:ea typeface="宋体" panose="02010600030101010101" pitchFamily="2" charset="-122"/>
              </a:rPr>
              <a:t>18.</a:t>
            </a:r>
            <a:r>
              <a:rPr lang="en-US" sz="2400" dirty="0">
                <a:latin typeface="宋体" panose="02010600030101010101" pitchFamily="2" charset="-122"/>
                <a:ea typeface="宋体" panose="02010600030101010101" pitchFamily="2" charset="-122"/>
              </a:rPr>
              <a:t>劳动力市场的性别歧视主要表现为两种形式，一是直接的</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，二是相对隐蔽的职业歧视。</a:t>
            </a:r>
            <a:endParaRPr lang="en-US" sz="2400" dirty="0">
              <a:latin typeface="宋体" panose="02010600030101010101" pitchFamily="2" charset="-122"/>
              <a:ea typeface="宋体" panose="02010600030101010101" pitchFamily="2" charset="-122"/>
            </a:endParaRPr>
          </a:p>
          <a:p>
            <a:pPr>
              <a:lnSpc>
                <a:spcPct val="240000"/>
              </a:lnSpc>
            </a:pPr>
            <a:r>
              <a:rPr lang="en-US" altLang="zh-CN" sz="2400" dirty="0">
                <a:latin typeface="宋体" panose="02010600030101010101" pitchFamily="2" charset="-122"/>
                <a:ea typeface="宋体" panose="02010600030101010101" pitchFamily="2" charset="-122"/>
              </a:rPr>
              <a:t>19.</a:t>
            </a:r>
            <a:r>
              <a:rPr lang="en-US" sz="2400" dirty="0">
                <a:latin typeface="宋体" panose="02010600030101010101" pitchFamily="2" charset="-122"/>
                <a:ea typeface="宋体" panose="02010600030101010101" pitchFamily="2" charset="-122"/>
              </a:rPr>
              <a:t>一般来说，失业可以划分为三种不同的类型：摩擦性失业、结构性失业和</a:t>
            </a:r>
            <a:r>
              <a:rPr lang="en-US" sz="2400" u="sng" dirty="0">
                <a:latin typeface="宋体" panose="02010600030101010101" pitchFamily="2" charset="-122"/>
                <a:ea typeface="宋体" panose="02010600030101010101" pitchFamily="2" charset="-122"/>
                <a:sym typeface="+mn-ea"/>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p:txBody>
      </p:sp>
      <p:sp>
        <p:nvSpPr>
          <p:cNvPr id="7" name="文本框 6"/>
          <p:cNvSpPr txBox="1"/>
          <p:nvPr userDrawn="1"/>
        </p:nvSpPr>
        <p:spPr>
          <a:xfrm>
            <a:off x="913130" y="273050"/>
            <a:ext cx="3382645" cy="521970"/>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填空题练习</a:t>
            </a:r>
            <a:endParaRPr lang="zh-CN" altLang="en-US" sz="2800" b="1">
              <a:solidFill>
                <a:srgbClr val="150D0D"/>
              </a:solidFill>
              <a:latin typeface="宋体" panose="02010600030101010101" pitchFamily="2" charset="-122"/>
              <a:ea typeface="宋体" panose="02010600030101010101" pitchFamily="2" charset="-122"/>
            </a:endParaRPr>
          </a:p>
        </p:txBody>
      </p:sp>
      <p:pic>
        <p:nvPicPr>
          <p:cNvPr id="2" name="图片 1" descr="20081158"/>
          <p:cNvPicPr>
            <a:picLocks noChangeAspect="1"/>
          </p:cNvPicPr>
          <p:nvPr userDrawn="1"/>
        </p:nvPicPr>
        <p:blipFill>
          <a:blip r:embed="rId1"/>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253365" y="795020"/>
            <a:ext cx="10175240" cy="5408295"/>
          </a:xfrm>
          <a:prstGeom prst="rect">
            <a:avLst/>
          </a:prstGeom>
          <a:noFill/>
          <a:ln w="9525">
            <a:noFill/>
          </a:ln>
        </p:spPr>
        <p:txBody>
          <a:bodyPr wrap="square" anchor="t">
            <a:spAutoFit/>
          </a:bodyPr>
          <a:lstStyle/>
          <a:p>
            <a:pPr>
              <a:lnSpc>
                <a:spcPct val="240000"/>
              </a:lnSpc>
            </a:pPr>
            <a:r>
              <a:rPr lang="en-US" sz="2400" dirty="0">
                <a:latin typeface="宋体" panose="02010600030101010101" pitchFamily="2" charset="-122"/>
                <a:ea typeface="宋体" panose="02010600030101010101" pitchFamily="2" charset="-122"/>
              </a:rPr>
              <a:t>16.按照流动边界来区分，劳动力流动可以分为</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国际流动</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和国内流动。</a:t>
            </a:r>
            <a:endParaRPr lang="en-US" sz="2400" dirty="0">
              <a:latin typeface="宋体" panose="02010600030101010101" pitchFamily="2" charset="-122"/>
              <a:ea typeface="宋体" panose="02010600030101010101" pitchFamily="2" charset="-122"/>
            </a:endParaRPr>
          </a:p>
          <a:p>
            <a:pPr>
              <a:lnSpc>
                <a:spcPct val="240000"/>
              </a:lnSpc>
            </a:pPr>
            <a:r>
              <a:rPr lang="en-US" altLang="zh-CN" sz="2400" dirty="0">
                <a:latin typeface="宋体" panose="02010600030101010101" pitchFamily="2" charset="-122"/>
                <a:ea typeface="宋体" panose="02010600030101010101" pitchFamily="2" charset="-122"/>
              </a:rPr>
              <a:t>17.</a:t>
            </a:r>
            <a:r>
              <a:rPr lang="en-US" sz="2400" dirty="0">
                <a:latin typeface="宋体" panose="02010600030101010101" pitchFamily="2" charset="-122"/>
                <a:ea typeface="宋体" panose="02010600030101010101" pitchFamily="2" charset="-122"/>
              </a:rPr>
              <a:t>补偿性工资差别的最终原因是员工的</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主观偏好</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a:p>
            <a:pPr>
              <a:lnSpc>
                <a:spcPct val="240000"/>
              </a:lnSpc>
            </a:pPr>
            <a:r>
              <a:rPr lang="en-US" altLang="zh-CN" sz="2400" dirty="0">
                <a:latin typeface="宋体" panose="02010600030101010101" pitchFamily="2" charset="-122"/>
                <a:ea typeface="宋体" panose="02010600030101010101" pitchFamily="2" charset="-122"/>
              </a:rPr>
              <a:t>18.</a:t>
            </a:r>
            <a:r>
              <a:rPr lang="en-US" sz="2400" dirty="0">
                <a:latin typeface="宋体" panose="02010600030101010101" pitchFamily="2" charset="-122"/>
                <a:ea typeface="宋体" panose="02010600030101010101" pitchFamily="2" charset="-122"/>
              </a:rPr>
              <a:t>劳动力市场的性别歧视主要表现为两种形式，一是直接的</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工资歧视</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，二是相对隐蔽的职业歧视。</a:t>
            </a:r>
            <a:endParaRPr lang="en-US" sz="2400" dirty="0">
              <a:latin typeface="宋体" panose="02010600030101010101" pitchFamily="2" charset="-122"/>
              <a:ea typeface="宋体" panose="02010600030101010101" pitchFamily="2" charset="-122"/>
            </a:endParaRPr>
          </a:p>
          <a:p>
            <a:pPr>
              <a:lnSpc>
                <a:spcPct val="240000"/>
              </a:lnSpc>
            </a:pPr>
            <a:r>
              <a:rPr lang="en-US" altLang="zh-CN" sz="2400" dirty="0">
                <a:latin typeface="宋体" panose="02010600030101010101" pitchFamily="2" charset="-122"/>
                <a:ea typeface="宋体" panose="02010600030101010101" pitchFamily="2" charset="-122"/>
              </a:rPr>
              <a:t>19.</a:t>
            </a:r>
            <a:r>
              <a:rPr lang="en-US" sz="2400" dirty="0">
                <a:latin typeface="宋体" panose="02010600030101010101" pitchFamily="2" charset="-122"/>
                <a:ea typeface="宋体" panose="02010600030101010101" pitchFamily="2" charset="-122"/>
              </a:rPr>
              <a:t>一般来说，失业可以划分为三种不同的类型：摩擦性失业、结构性失业和</a:t>
            </a:r>
            <a:r>
              <a:rPr lang="en-US" sz="2400" u="sng" dirty="0">
                <a:latin typeface="宋体" panose="02010600030101010101" pitchFamily="2" charset="-122"/>
                <a:ea typeface="宋体" panose="02010600030101010101" pitchFamily="2" charset="-122"/>
              </a:rPr>
              <a:t> </a:t>
            </a:r>
            <a:r>
              <a:rPr lang="en-US" sz="2400" b="1" u="sng" dirty="0">
                <a:solidFill>
                  <a:srgbClr val="C00000"/>
                </a:solidFill>
                <a:latin typeface="宋体" panose="02010600030101010101" pitchFamily="2" charset="-122"/>
                <a:ea typeface="宋体" panose="02010600030101010101" pitchFamily="2" charset="-122"/>
              </a:rPr>
              <a:t>周期性失业</a:t>
            </a:r>
            <a:r>
              <a:rPr lang="en-US" sz="2400" u="sng" dirty="0">
                <a:latin typeface="宋体" panose="02010600030101010101" pitchFamily="2" charset="-122"/>
                <a:ea typeface="宋体" panose="02010600030101010101" pitchFamily="2" charset="-122"/>
              </a:rPr>
              <a:t> </a:t>
            </a:r>
            <a:r>
              <a:rPr lang="en-US" sz="2400" dirty="0">
                <a:latin typeface="宋体" panose="02010600030101010101" pitchFamily="2" charset="-122"/>
                <a:ea typeface="宋体" panose="02010600030101010101" pitchFamily="2" charset="-122"/>
              </a:rPr>
              <a:t>。</a:t>
            </a:r>
            <a:endParaRPr lang="en-US" sz="2400" dirty="0">
              <a:latin typeface="宋体" panose="02010600030101010101" pitchFamily="2" charset="-122"/>
              <a:ea typeface="宋体" panose="02010600030101010101" pitchFamily="2" charset="-122"/>
            </a:endParaRPr>
          </a:p>
        </p:txBody>
      </p:sp>
      <p:sp>
        <p:nvSpPr>
          <p:cNvPr id="7" name="文本框 6"/>
          <p:cNvSpPr txBox="1"/>
          <p:nvPr userDrawn="1"/>
        </p:nvSpPr>
        <p:spPr>
          <a:xfrm>
            <a:off x="913130" y="273050"/>
            <a:ext cx="3382645" cy="521970"/>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填空题练习</a:t>
            </a:r>
            <a:endParaRPr lang="zh-CN" altLang="en-US" sz="2800" b="1">
              <a:solidFill>
                <a:srgbClr val="150D0D"/>
              </a:solidFill>
              <a:latin typeface="宋体" panose="02010600030101010101" pitchFamily="2" charset="-122"/>
              <a:ea typeface="宋体" panose="02010600030101010101" pitchFamily="2" charset="-122"/>
            </a:endParaRPr>
          </a:p>
        </p:txBody>
      </p:sp>
      <p:pic>
        <p:nvPicPr>
          <p:cNvPr id="2" name="图片 1" descr="20081158"/>
          <p:cNvPicPr>
            <a:picLocks noChangeAspect="1"/>
          </p:cNvPicPr>
          <p:nvPr userDrawn="1"/>
        </p:nvPicPr>
        <p:blipFill>
          <a:blip r:embed="rId1"/>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58439" y="2276528"/>
            <a:ext cx="2049831" cy="2305685"/>
          </a:xfrm>
          <a:prstGeom prst="rect">
            <a:avLst/>
          </a:prstGeom>
          <a:noFill/>
        </p:spPr>
        <p:txBody>
          <a:bodyPr wrap="square" lIns="91438" tIns="45719" rIns="91438" bIns="45719">
            <a:spAutoFit/>
          </a:bodyPr>
          <a:lstStyle/>
          <a:p>
            <a:pPr algn="r" defTabSz="913130">
              <a:lnSpc>
                <a:spcPct val="150000"/>
              </a:lnSpc>
            </a:pPr>
            <a:r>
              <a:rPr lang="en-US" altLang="zh-CN" sz="9600" b="1" dirty="0">
                <a:solidFill>
                  <a:srgbClr val="90B6A5"/>
                </a:solidFill>
                <a:latin typeface="华文行楷" panose="02010800040101010101" charset="-122"/>
                <a:ea typeface="华文行楷" panose="02010800040101010101" charset="-122"/>
                <a:cs typeface="+mn-ea"/>
                <a:sym typeface="+mn-lt"/>
              </a:rPr>
              <a:t>02</a:t>
            </a:r>
            <a:endParaRPr lang="en-US" altLang="zh-CN" sz="9600" b="1" dirty="0">
              <a:solidFill>
                <a:srgbClr val="90B6A5"/>
              </a:solidFill>
              <a:latin typeface="华文行楷" panose="02010800040101010101" charset="-122"/>
              <a:ea typeface="华文行楷" panose="02010800040101010101" charset="-122"/>
              <a:cs typeface="+mn-ea"/>
              <a:sym typeface="+mn-lt"/>
            </a:endParaRPr>
          </a:p>
        </p:txBody>
      </p:sp>
      <p:sp>
        <p:nvSpPr>
          <p:cNvPr id="5" name="矩形 4"/>
          <p:cNvSpPr/>
          <p:nvPr/>
        </p:nvSpPr>
        <p:spPr>
          <a:xfrm>
            <a:off x="3597275" y="3198495"/>
            <a:ext cx="4822825" cy="705485"/>
          </a:xfrm>
          <a:prstGeom prst="rect">
            <a:avLst/>
          </a:prstGeom>
          <a:noFill/>
        </p:spPr>
        <p:txBody>
          <a:bodyPr wrap="square" lIns="91438" tIns="45719" rIns="91438" bIns="45719">
            <a:spAutoFit/>
          </a:bodyPr>
          <a:lstStyle/>
          <a:p>
            <a:pPr defTabSz="913130"/>
            <a:r>
              <a:rPr lang="zh-CN" altLang="en-US" sz="4000" b="1" spc="600" dirty="0">
                <a:solidFill>
                  <a:schemeClr val="tx1"/>
                </a:solidFill>
                <a:latin typeface="微软雅黑" panose="020B0503020204020204" pitchFamily="34" charset="-122"/>
                <a:ea typeface="微软雅黑" panose="020B0503020204020204" pitchFamily="34" charset="-122"/>
                <a:cs typeface="+mn-ea"/>
                <a:sym typeface="+mn-lt"/>
              </a:rPr>
              <a:t>名 词 解 释 题</a:t>
            </a:r>
            <a:endParaRPr lang="zh-CN" altLang="en-US" sz="4000" b="1" spc="6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 name="Freeform 5"/>
          <p:cNvSpPr/>
          <p:nvPr/>
        </p:nvSpPr>
        <p:spPr bwMode="auto">
          <a:xfrm flipH="1">
            <a:off x="1557073" y="2439524"/>
            <a:ext cx="1253120" cy="1862568"/>
          </a:xfrm>
          <a:custGeom>
            <a:avLst/>
            <a:gdLst>
              <a:gd name="T0" fmla="*/ 0 w 926"/>
              <a:gd name="T1" fmla="*/ 369 h 2009"/>
              <a:gd name="T2" fmla="*/ 0 w 926"/>
              <a:gd name="T3" fmla="*/ 0 h 2009"/>
              <a:gd name="T4" fmla="*/ 926 w 926"/>
              <a:gd name="T5" fmla="*/ 0 h 2009"/>
              <a:gd name="T6" fmla="*/ 926 w 926"/>
              <a:gd name="T7" fmla="*/ 2009 h 2009"/>
              <a:gd name="T8" fmla="*/ 224 w 926"/>
              <a:gd name="T9" fmla="*/ 2009 h 2009"/>
            </a:gdLst>
            <a:ahLst/>
            <a:cxnLst>
              <a:cxn ang="0">
                <a:pos x="T0" y="T1"/>
              </a:cxn>
              <a:cxn ang="0">
                <a:pos x="T2" y="T3"/>
              </a:cxn>
              <a:cxn ang="0">
                <a:pos x="T4" y="T5"/>
              </a:cxn>
              <a:cxn ang="0">
                <a:pos x="T6" y="T7"/>
              </a:cxn>
              <a:cxn ang="0">
                <a:pos x="T8" y="T9"/>
              </a:cxn>
            </a:cxnLst>
            <a:rect l="0" t="0" r="r" b="b"/>
            <a:pathLst>
              <a:path w="926" h="2009">
                <a:moveTo>
                  <a:pt x="0" y="369"/>
                </a:moveTo>
                <a:lnTo>
                  <a:pt x="0" y="0"/>
                </a:lnTo>
                <a:lnTo>
                  <a:pt x="926" y="0"/>
                </a:lnTo>
                <a:lnTo>
                  <a:pt x="926" y="2009"/>
                </a:lnTo>
                <a:lnTo>
                  <a:pt x="224" y="2009"/>
                </a:lnTo>
              </a:path>
            </a:pathLst>
          </a:custGeom>
          <a:noFill/>
          <a:ln w="285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lstStyle/>
          <a:p>
            <a:endParaRPr lang="zh-CN" altLang="en-US">
              <a:solidFill>
                <a:schemeClr val="tx1">
                  <a:lumMod val="75000"/>
                  <a:lumOff val="25000"/>
                </a:schemeClr>
              </a:solidFill>
              <a:cs typeface="+mn-ea"/>
              <a:sym typeface="+mn-lt"/>
            </a:endParaRPr>
          </a:p>
        </p:txBody>
      </p:sp>
      <p:sp>
        <p:nvSpPr>
          <p:cNvPr id="12" name="文本框 11"/>
          <p:cNvSpPr txBox="1"/>
          <p:nvPr/>
        </p:nvSpPr>
        <p:spPr>
          <a:xfrm>
            <a:off x="842645" y="436245"/>
            <a:ext cx="7265035" cy="53403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sz="2400" b="1">
                <a:latin typeface="微软雅黑" panose="020B0503020204020204" pitchFamily="34" charset="-122"/>
                <a:ea typeface="微软雅黑" panose="020B0503020204020204" pitchFamily="34" charset="-122"/>
                <a:cs typeface="微软雅黑" panose="020B0503020204020204" pitchFamily="34" charset="-122"/>
                <a:sym typeface="+mn-ea"/>
              </a:rPr>
              <a:t>名词解释题</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本大题共</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5小题</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每小题</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共</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15</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882265" y="2392045"/>
            <a:ext cx="3793490" cy="460375"/>
          </a:xfrm>
          <a:prstGeom prst="rect">
            <a:avLst/>
          </a:prstGeom>
          <a:noFill/>
        </p:spPr>
        <p:txBody>
          <a:bodyPr wrap="square" rtlCol="0">
            <a:spAutoFit/>
          </a:bodyPr>
          <a:lstStyle/>
          <a:p>
            <a:pPr algn="l"/>
            <a:r>
              <a:rPr lang="zh-CN" altLang="en-US" sz="2400" b="1">
                <a:solidFill>
                  <a:srgbClr val="C00000"/>
                </a:solidFill>
                <a:latin typeface="楷体" panose="02010609060101010101" charset="-122"/>
                <a:ea typeface="楷体" panose="02010609060101010101" charset="-122"/>
                <a:sym typeface="+mn-ea"/>
              </a:rPr>
              <a:t>拆字组词，解释定义</a:t>
            </a:r>
            <a:endParaRPr lang="zh-CN" altLang="en-US" sz="2400" b="1">
              <a:solidFill>
                <a:srgbClr val="C00000"/>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36930" y="1491615"/>
            <a:ext cx="5650865" cy="156845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pPr fontAlgn="auto">
              <a:lnSpc>
                <a:spcPct val="200000"/>
              </a:lnSpc>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答：</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200000"/>
              </a:lnSpc>
            </a:pP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XXXX</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（名词抄一遍）</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是指</a:t>
            </a:r>
            <a:r>
              <a:rPr lang="en-US" altLang="zh-CN" sz="24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842645" y="476885"/>
            <a:ext cx="6926580" cy="460375"/>
          </a:xfrm>
          <a:prstGeom prst="rect">
            <a:avLst/>
          </a:prstGeom>
          <a:solidFill>
            <a:srgbClr val="EAEDEE"/>
          </a:solidFill>
          <a:ln w="9525">
            <a:noFill/>
          </a:ln>
          <a:effectLst/>
        </p:spPr>
        <p:txBody>
          <a:bodyPr wrap="square">
            <a:spAutoFit/>
          </a:bodyPr>
          <a:lstStyle/>
          <a:p>
            <a:pPr indent="0" fontAlgn="auto"/>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答题步骤：名词拆开→</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分别解释</a:t>
            </a:r>
            <a:endPar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735965" y="3423920"/>
            <a:ext cx="8328025" cy="1445260"/>
          </a:xfrm>
          <a:prstGeom prst="rect">
            <a:avLst/>
          </a:prstGeom>
          <a:noFill/>
        </p:spPr>
        <p:txBody>
          <a:bodyPr wrap="square" rtlCol="0">
            <a:spAutoFit/>
          </a:bodyPr>
          <a:lstStyle/>
          <a:p>
            <a:pPr algn="l" fontAlgn="auto">
              <a:lnSpc>
                <a:spcPct val="22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【注意】</a:t>
            </a:r>
            <a:r>
              <a:rPr lang="zh-CN" sz="2000">
                <a:latin typeface="宋体" panose="02010600030101010101" pitchFamily="2" charset="-122"/>
                <a:ea typeface="宋体" panose="02010600030101010101" pitchFamily="2" charset="-122"/>
                <a:cs typeface="宋体" panose="02010600030101010101" pitchFamily="2" charset="-122"/>
                <a:sym typeface="+mn-ea"/>
              </a:rPr>
              <a:t>结合书本相关知识点和实际生活</a:t>
            </a:r>
            <a:r>
              <a:rPr sz="2000">
                <a:latin typeface="宋体" panose="02010600030101010101" pitchFamily="2" charset="-122"/>
                <a:ea typeface="宋体" panose="02010600030101010101" pitchFamily="2" charset="-122"/>
                <a:cs typeface="宋体" panose="02010600030101010101" pitchFamily="2" charset="-122"/>
                <a:sym typeface="+mn-ea"/>
              </a:rPr>
              <a:t>，</a:t>
            </a:r>
            <a:r>
              <a:rPr lang="zh-CN" sz="2000">
                <a:latin typeface="宋体" panose="02010600030101010101" pitchFamily="2" charset="-122"/>
                <a:ea typeface="宋体" panose="02010600030101010101" pitchFamily="2" charset="-122"/>
                <a:cs typeface="宋体" panose="02010600030101010101" pitchFamily="2" charset="-122"/>
                <a:sym typeface="+mn-ea"/>
              </a:rPr>
              <a:t>把能联想到的内容</a:t>
            </a:r>
            <a:r>
              <a:rPr sz="2000">
                <a:latin typeface="宋体" panose="02010600030101010101" pitchFamily="2" charset="-122"/>
                <a:ea typeface="宋体" panose="02010600030101010101" pitchFamily="2" charset="-122"/>
                <a:cs typeface="宋体" panose="02010600030101010101" pitchFamily="2" charset="-122"/>
                <a:sym typeface="+mn-ea"/>
              </a:rPr>
              <a:t>写上</a:t>
            </a:r>
            <a:r>
              <a:rPr lang="zh-CN" sz="2000">
                <a:latin typeface="宋体" panose="02010600030101010101" pitchFamily="2" charset="-122"/>
                <a:ea typeface="宋体" panose="02010600030101010101" pitchFamily="2" charset="-122"/>
                <a:cs typeface="宋体" panose="02010600030101010101" pitchFamily="2" charset="-122"/>
                <a:sym typeface="+mn-ea"/>
              </a:rPr>
              <a:t>；</a:t>
            </a:r>
            <a:r>
              <a:rPr lang="en-US" sz="2000">
                <a:latin typeface="宋体" panose="02010600030101010101" pitchFamily="2" charset="-122"/>
                <a:ea typeface="宋体" panose="02010600030101010101" pitchFamily="2" charset="-122"/>
                <a:cs typeface="宋体" panose="02010600030101010101" pitchFamily="2" charset="-122"/>
                <a:sym typeface="+mn-ea"/>
              </a:rPr>
              <a:t>切记</a:t>
            </a:r>
            <a:r>
              <a:rPr lang="en-US" sz="2000" b="1" u="sng">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不要留空白</a:t>
            </a:r>
            <a:r>
              <a:rPr lang="en-US" sz="2000">
                <a:latin typeface="宋体" panose="02010600030101010101" pitchFamily="2" charset="-122"/>
                <a:ea typeface="宋体" panose="02010600030101010101" pitchFamily="2" charset="-122"/>
                <a:cs typeface="宋体" panose="02010600030101010101" pitchFamily="2" charset="-122"/>
                <a:sym typeface="+mn-ea"/>
              </a:rPr>
              <a:t>，把每一题都</a:t>
            </a:r>
            <a:r>
              <a:rPr lang="en-US" sz="2000" b="1" u="sng">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写满</a:t>
            </a:r>
            <a:r>
              <a:rPr lang="zh-CN" sz="200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39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l="19225" r="21301"/>
          <a:stretch>
            <a:fillRect/>
          </a:stretch>
        </p:blipFill>
        <p:spPr>
          <a:xfrm flipH="1">
            <a:off x="-143510" y="-209225"/>
            <a:ext cx="2360168" cy="2232212"/>
          </a:xfrm>
          <a:prstGeom prst="rect">
            <a:avLst/>
          </a:prstGeom>
        </p:spPr>
      </p:pic>
      <p:sp>
        <p:nvSpPr>
          <p:cNvPr id="10" name="椭圆 9"/>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170816" y="1628119"/>
            <a:ext cx="5927837" cy="1461770"/>
          </a:xfrm>
          <a:prstGeom prst="rect">
            <a:avLst/>
          </a:prstGeom>
          <a:noFill/>
        </p:spPr>
        <p:txBody>
          <a:bodyPr wrap="square" rtlCol="0">
            <a:spAutoFit/>
          </a:bodyPr>
          <a:p>
            <a:pPr algn="ctr">
              <a:lnSpc>
                <a:spcPct val="110000"/>
              </a:lnSpc>
            </a:pPr>
            <a:r>
              <a:rPr lang="zh-CN" altLang="en-US" sz="4050" b="1">
                <a:solidFill>
                  <a:srgbClr val="BE7B5A"/>
                </a:solidFill>
                <a:latin typeface="华文楷体" panose="02010600040101010101" charset="-122"/>
                <a:ea typeface="华文楷体" panose="02010600040101010101" charset="-122"/>
                <a:cs typeface="华文楷体" panose="02010600040101010101" charset="-122"/>
              </a:rPr>
              <a:t>00</a:t>
            </a:r>
            <a:r>
              <a:rPr lang="en-US" altLang="zh-CN" sz="4050" b="1">
                <a:solidFill>
                  <a:srgbClr val="BE7B5A"/>
                </a:solidFill>
                <a:latin typeface="华文楷体" panose="02010600040101010101" charset="-122"/>
                <a:ea typeface="华文楷体" panose="02010600040101010101" charset="-122"/>
                <a:cs typeface="华文楷体" panose="02010600040101010101" charset="-122"/>
              </a:rPr>
              <a:t>164</a:t>
            </a:r>
            <a:endParaRPr lang="zh-CN" altLang="en-US" sz="4050" b="1">
              <a:solidFill>
                <a:srgbClr val="BE7B5A"/>
              </a:solidFill>
              <a:latin typeface="华文楷体" panose="02010600040101010101" charset="-122"/>
              <a:ea typeface="华文楷体" panose="02010600040101010101" charset="-122"/>
              <a:cs typeface="华文楷体" panose="02010600040101010101" charset="-122"/>
            </a:endParaRPr>
          </a:p>
          <a:p>
            <a:pPr algn="ctr">
              <a:lnSpc>
                <a:spcPct val="110000"/>
              </a:lnSpc>
            </a:pPr>
            <a:r>
              <a:rPr lang="zh-CN" altLang="en-US" sz="4050" b="1">
                <a:solidFill>
                  <a:srgbClr val="BE7B5A"/>
                </a:solidFill>
                <a:latin typeface="华文楷体" panose="02010600040101010101" charset="-122"/>
                <a:ea typeface="华文楷体" panose="02010600040101010101" charset="-122"/>
                <a:cs typeface="华文楷体" panose="02010600040101010101" charset="-122"/>
              </a:rPr>
              <a:t>劳动经济学（江苏）</a:t>
            </a:r>
            <a:endParaRPr lang="zh-CN" altLang="en-US" sz="4050" b="1">
              <a:solidFill>
                <a:srgbClr val="BE7B5A"/>
              </a:solidFill>
              <a:latin typeface="华文楷体" panose="02010600040101010101" charset="-122"/>
              <a:ea typeface="华文楷体" panose="02010600040101010101" charset="-122"/>
              <a:cs typeface="华文楷体" panose="02010600040101010101" charset="-122"/>
            </a:endParaRPr>
          </a:p>
        </p:txBody>
      </p:sp>
      <p:sp>
        <p:nvSpPr>
          <p:cNvPr id="13" name="文本框 12"/>
          <p:cNvSpPr txBox="1"/>
          <p:nvPr/>
        </p:nvSpPr>
        <p:spPr>
          <a:xfrm>
            <a:off x="3064771" y="3883004"/>
            <a:ext cx="5927837" cy="583565"/>
          </a:xfrm>
          <a:prstGeom prst="rect">
            <a:avLst/>
          </a:prstGeom>
          <a:noFill/>
        </p:spPr>
        <p:txBody>
          <a:bodyPr wrap="square" rtlCol="0">
            <a:spAutoFit/>
          </a:bodyPr>
          <a:p>
            <a:pPr algn="ctr"/>
            <a:r>
              <a:rPr lang="zh-CN" altLang="en-US" sz="3200" b="1">
                <a:solidFill>
                  <a:srgbClr val="BE7B5A"/>
                </a:solidFill>
                <a:latin typeface="楷体" panose="02010609060101010101" charset="-122"/>
                <a:ea typeface="楷体" panose="02010609060101010101" charset="-122"/>
                <a:cs typeface="华文楷体" panose="02010600040101010101" charset="-122"/>
              </a:rPr>
              <a:t>主讲老师：陈健新</a:t>
            </a:r>
            <a:endParaRPr lang="zh-CN" altLang="en-US" sz="3200" b="1">
              <a:solidFill>
                <a:srgbClr val="BE7B5A"/>
              </a:solidFill>
              <a:latin typeface="楷体" panose="02010609060101010101" charset="-122"/>
              <a:ea typeface="楷体" panose="02010609060101010101" charset="-122"/>
              <a:cs typeface="华文楷体" panose="02010600040101010101" charset="-122"/>
            </a:endParaRPr>
          </a:p>
        </p:txBody>
      </p:sp>
      <p:sp>
        <p:nvSpPr>
          <p:cNvPr id="14" name="文本框 13"/>
          <p:cNvSpPr txBox="1"/>
          <p:nvPr userDrawn="1"/>
        </p:nvSpPr>
        <p:spPr>
          <a:xfrm>
            <a:off x="1726537" y="170970"/>
            <a:ext cx="2824480" cy="583565"/>
          </a:xfrm>
          <a:prstGeom prst="rect">
            <a:avLst/>
          </a:prstGeom>
          <a:solidFill>
            <a:schemeClr val="accent2"/>
          </a:solidFill>
          <a:ln>
            <a:solidFill>
              <a:schemeClr val="accent1"/>
            </a:solidFill>
          </a:ln>
        </p:spPr>
        <p:txBody>
          <a:bodyPr wrap="none" rtlCol="0">
            <a:spAutoFit/>
          </a:bodyPr>
          <a:p>
            <a:pPr>
              <a:lnSpc>
                <a:spcPct val="100000"/>
              </a:lnSpc>
            </a:pPr>
            <a:r>
              <a:rPr lang="zh-CN" altLang="en-US" sz="3200">
                <a:latin typeface="楷体" panose="02010609060101010101" charset="-122"/>
                <a:ea typeface="楷体" panose="02010609060101010101" charset="-122"/>
                <a:cs typeface="楷体" panose="02010609060101010101" charset="-122"/>
              </a:rPr>
              <a:t>人力资源 专科</a:t>
            </a:r>
            <a:endParaRPr lang="zh-CN" altLang="en-US" sz="3200">
              <a:latin typeface="楷体" panose="02010609060101010101" charset="-122"/>
              <a:ea typeface="楷体" panose="02010609060101010101" charset="-122"/>
              <a:cs typeface="楷体" panose="02010609060101010101" charset="-122"/>
            </a:endParaRPr>
          </a:p>
        </p:txBody>
      </p:sp>
      <p:sp>
        <p:nvSpPr>
          <p:cNvPr id="15" name="文本框 14"/>
          <p:cNvSpPr txBox="1"/>
          <p:nvPr/>
        </p:nvSpPr>
        <p:spPr>
          <a:xfrm>
            <a:off x="4323080" y="3116580"/>
            <a:ext cx="3527425" cy="583565"/>
          </a:xfrm>
          <a:prstGeom prst="rect">
            <a:avLst/>
          </a:prstGeom>
          <a:noFill/>
        </p:spPr>
        <p:txBody>
          <a:bodyPr wrap="square" rtlCol="0">
            <a:spAutoFit/>
          </a:bodyPr>
          <a:p>
            <a:pPr algn="ctr"/>
            <a:r>
              <a:rPr lang="zh-CN" altLang="en-US" sz="3200" b="1" dirty="0">
                <a:solidFill>
                  <a:srgbClr val="F15A29"/>
                </a:solidFill>
                <a:latin typeface="微软雅黑" panose="020B0503020204020204" pitchFamily="34" charset="-122"/>
                <a:ea typeface="微软雅黑" panose="020B0503020204020204" pitchFamily="34" charset="-122"/>
                <a:cs typeface="Arial" panose="020B0604020202020204" pitchFamily="34" charset="0"/>
              </a:rPr>
              <a:t>高频错题</a:t>
            </a:r>
            <a:endParaRPr lang="zh-CN" altLang="en-US" sz="3200" b="1" dirty="0">
              <a:solidFill>
                <a:srgbClr val="F15A29"/>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p:cNvSpPr/>
          <p:nvPr/>
        </p:nvSpPr>
        <p:spPr>
          <a:xfrm>
            <a:off x="347345" y="1206500"/>
            <a:ext cx="9766300" cy="5103495"/>
          </a:xfrm>
          <a:prstGeom prst="rect">
            <a:avLst/>
          </a:prstGeom>
          <a:noFill/>
          <a:ln>
            <a:noFill/>
          </a:ln>
        </p:spPr>
        <p:txBody>
          <a:bodyPr vert="horz" lIns="68580" tIns="34290" rIns="68580" bIns="34290" rtlCol="0" anchor="t">
            <a:noAutofit/>
          </a:bodyPr>
          <a:lstStyle>
            <a:lvl1pPr marL="447675" indent="-447675" algn="l" defTabSz="514350" rtl="0" eaLnBrk="1" latinLnBrk="0" hangingPunct="1">
              <a:spcBef>
                <a:spcPts val="300"/>
              </a:spcBef>
              <a:spcAft>
                <a:spcPts val="300"/>
              </a:spcAft>
              <a:buClr>
                <a:schemeClr val="accent1">
                  <a:lumMod val="75000"/>
                </a:schemeClr>
              </a:buClr>
              <a:buSzPct val="75000"/>
              <a:buFont typeface="Wingdings 2" panose="05020102010507070707" pitchFamily="18" charset="2"/>
              <a:buChar char="!"/>
              <a:defRPr sz="2400" kern="1200">
                <a:solidFill>
                  <a:srgbClr val="5F5F5F"/>
                </a:solidFill>
                <a:latin typeface="+mn-lt"/>
                <a:ea typeface="+mn-ea"/>
                <a:cs typeface="+mn-cs"/>
              </a:defRPr>
            </a:lvl1pPr>
            <a:lvl2pPr marL="447675" indent="-447675" algn="l" defTabSz="514350" rtl="0" eaLnBrk="1" latinLnBrk="0" hangingPunct="1">
              <a:lnSpc>
                <a:spcPct val="120000"/>
              </a:lnSpc>
              <a:spcBef>
                <a:spcPts val="0"/>
              </a:spcBef>
              <a:spcAft>
                <a:spcPts val="340"/>
              </a:spcAft>
              <a:buFont typeface="Calibri" panose="020F0502020204030204" pitchFamily="34" charset="0"/>
              <a:buChar char=" "/>
              <a:defRPr sz="2200" kern="1200">
                <a:solidFill>
                  <a:schemeClr val="accent1"/>
                </a:solidFill>
                <a:latin typeface="+mn-lt"/>
                <a:ea typeface="+mn-ea"/>
                <a:cs typeface="+mn-cs"/>
              </a:defRPr>
            </a:lvl2pPr>
            <a:lvl3pPr marL="643255" indent="-128905" algn="l" defTabSz="514350" rtl="0" eaLnBrk="1" latinLnBrk="0" hangingPunct="1">
              <a:lnSpc>
                <a:spcPct val="90000"/>
              </a:lnSpc>
              <a:spcBef>
                <a:spcPts val="280"/>
              </a:spcBef>
              <a:buFont typeface="Arial" panose="020B0604020202020204" pitchFamily="34" charset="0"/>
              <a:buChar char="•"/>
              <a:defRPr sz="1125" kern="1200">
                <a:solidFill>
                  <a:schemeClr val="bg1">
                    <a:lumMod val="50000"/>
                  </a:schemeClr>
                </a:solidFill>
                <a:latin typeface="+mn-lt"/>
                <a:ea typeface="+mn-ea"/>
                <a:cs typeface="+mn-cs"/>
              </a:defRPr>
            </a:lvl3pPr>
            <a:lvl4pPr marL="539750" indent="-128905" algn="l" defTabSz="514350" rtl="0" eaLnBrk="1" latinLnBrk="0" hangingPunct="1">
              <a:lnSpc>
                <a:spcPct val="90000"/>
              </a:lnSpc>
              <a:spcBef>
                <a:spcPts val="300"/>
              </a:spcBef>
              <a:spcAft>
                <a:spcPts val="300"/>
              </a:spcAft>
              <a:buFont typeface="Arial" panose="020B0604020202020204" pitchFamily="34" charset="0"/>
              <a:buChar char="•"/>
              <a:defRPr sz="2000" kern="1200">
                <a:solidFill>
                  <a:srgbClr val="5F5F5F"/>
                </a:solidFill>
                <a:latin typeface="+mn-lt"/>
                <a:ea typeface="+mn-ea"/>
                <a:cs typeface="+mn-cs"/>
              </a:defRPr>
            </a:lvl4pPr>
            <a:lvl5pPr marL="720090" indent="-128905" algn="l" defTabSz="514350" rtl="0" eaLnBrk="1" latinLnBrk="0" hangingPunct="1">
              <a:lnSpc>
                <a:spcPct val="90000"/>
              </a:lnSpc>
              <a:spcBef>
                <a:spcPts val="300"/>
              </a:spcBef>
              <a:spcAft>
                <a:spcPts val="300"/>
              </a:spcAft>
              <a:buFont typeface="Arial" panose="020B0604020202020204" pitchFamily="34" charset="0"/>
              <a:buChar char="•"/>
              <a:defRPr sz="1800" kern="1200">
                <a:solidFill>
                  <a:srgbClr val="5F5F5F"/>
                </a:solidFill>
                <a:latin typeface="+mn-lt"/>
                <a:ea typeface="+mn-ea"/>
                <a:cs typeface="+mn-cs"/>
              </a:defRPr>
            </a:lvl5pPr>
            <a:lvl6pPr marL="899795" indent="-128905" algn="l" defTabSz="514350" rtl="0" eaLnBrk="1" latinLnBrk="0" hangingPunct="1">
              <a:lnSpc>
                <a:spcPct val="90000"/>
              </a:lnSpc>
              <a:spcBef>
                <a:spcPts val="300"/>
              </a:spcBef>
              <a:spcAft>
                <a:spcPts val="300"/>
              </a:spcAft>
              <a:buFont typeface="Arial" panose="020B0604020202020204" pitchFamily="34" charset="0"/>
              <a:buChar char="•"/>
              <a:defRPr sz="1800" kern="1200">
                <a:solidFill>
                  <a:srgbClr val="5F5F5F"/>
                </a:solidFill>
                <a:latin typeface="+mn-lt"/>
                <a:ea typeface="+mn-ea"/>
                <a:cs typeface="+mn-cs"/>
              </a:defRPr>
            </a:lvl6pPr>
            <a:lvl7pPr marL="1080135" indent="-128905" algn="l" defTabSz="514350" rtl="0" eaLnBrk="1" latinLnBrk="0" hangingPunct="1">
              <a:lnSpc>
                <a:spcPct val="90000"/>
              </a:lnSpc>
              <a:spcBef>
                <a:spcPts val="300"/>
              </a:spcBef>
              <a:spcAft>
                <a:spcPts val="300"/>
              </a:spcAft>
              <a:buFont typeface="Arial" panose="020B0604020202020204" pitchFamily="34" charset="0"/>
              <a:buChar char="•"/>
              <a:defRPr sz="1800" kern="1200">
                <a:solidFill>
                  <a:srgbClr val="5F5F5F"/>
                </a:solidFill>
                <a:latin typeface="+mn-lt"/>
                <a:ea typeface="+mn-ea"/>
                <a:cs typeface="+mn-cs"/>
              </a:defRPr>
            </a:lvl7pPr>
            <a:lvl8pPr marL="1929130" indent="-128905"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905"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0" indent="0" defTabSz="385445">
              <a:lnSpc>
                <a:spcPct val="190000"/>
              </a:lnSpc>
              <a:buNone/>
            </a:pPr>
            <a:r>
              <a:rPr lang="en-US" altLang="zh-CN" dirty="0">
                <a:solidFill>
                  <a:schemeClr val="tx1"/>
                </a:solidFill>
                <a:latin typeface="楷体" panose="02010609060101010101" charset="-122"/>
                <a:ea typeface="楷体" panose="02010609060101010101" charset="-122"/>
                <a:cs typeface="楷体" panose="02010609060101010101" charset="-122"/>
              </a:rPr>
              <a:t>1. </a:t>
            </a:r>
            <a:r>
              <a:rPr lang="en-US" altLang="zh-CN" b="1" dirty="0">
                <a:solidFill>
                  <a:srgbClr val="C00000"/>
                </a:solidFill>
                <a:latin typeface="楷体" panose="02010609060101010101" charset="-122"/>
                <a:ea typeface="楷体" panose="02010609060101010101" charset="-122"/>
                <a:cs typeface="楷体" panose="02010609060101010101" charset="-122"/>
              </a:rPr>
              <a:t>XX</a:t>
            </a:r>
            <a:r>
              <a:rPr lang="zh-CN" altLang="en-US" b="1" dirty="0">
                <a:solidFill>
                  <a:srgbClr val="C00000"/>
                </a:solidFill>
                <a:latin typeface="楷体" panose="02010609060101010101" charset="-122"/>
                <a:ea typeface="楷体" panose="02010609060101010101" charset="-122"/>
                <a:cs typeface="楷体" panose="02010609060101010101" charset="-122"/>
              </a:rPr>
              <a:t>曲线</a:t>
            </a:r>
            <a:r>
              <a:rPr lang="en-US" altLang="zh-CN" b="1" dirty="0">
                <a:solidFill>
                  <a:srgbClr val="C00000"/>
                </a:solidFill>
                <a:latin typeface="楷体" panose="02010609060101010101" charset="-122"/>
                <a:ea typeface="楷体" panose="02010609060101010101" charset="-122"/>
                <a:cs typeface="楷体" panose="02010609060101010101" charset="-122"/>
              </a:rPr>
              <a:t>/</a:t>
            </a:r>
            <a:r>
              <a:rPr lang="zh-CN" altLang="en-US" b="1" dirty="0">
                <a:solidFill>
                  <a:srgbClr val="C00000"/>
                </a:solidFill>
                <a:latin typeface="楷体" panose="02010609060101010101" charset="-122"/>
                <a:ea typeface="楷体" panose="02010609060101010101" charset="-122"/>
                <a:cs typeface="楷体" panose="02010609060101010101" charset="-122"/>
              </a:rPr>
              <a:t>线</a:t>
            </a:r>
            <a:r>
              <a:rPr lang="zh-CN" altLang="en-US" dirty="0">
                <a:solidFill>
                  <a:schemeClr val="tx1"/>
                </a:solidFill>
                <a:latin typeface="楷体" panose="02010609060101010101" charset="-122"/>
                <a:ea typeface="楷体" panose="02010609060101010101" charset="-122"/>
                <a:cs typeface="楷体" panose="02010609060101010101" charset="-122"/>
              </a:rPr>
              <a:t>：</a:t>
            </a:r>
            <a:endParaRPr lang="zh-CN" altLang="en-US" dirty="0">
              <a:solidFill>
                <a:schemeClr val="tx1"/>
              </a:solidFill>
              <a:latin typeface="楷体" panose="02010609060101010101" charset="-122"/>
              <a:ea typeface="楷体" panose="02010609060101010101" charset="-122"/>
              <a:cs typeface="楷体" panose="02010609060101010101" charset="-122"/>
            </a:endParaRPr>
          </a:p>
          <a:p>
            <a:pPr marL="0" indent="0" defTabSz="385445">
              <a:lnSpc>
                <a:spcPct val="190000"/>
              </a:lnSpc>
              <a:buNone/>
            </a:pPr>
            <a:r>
              <a:rPr lang="en-US" altLang="zh-CN" dirty="0">
                <a:solidFill>
                  <a:schemeClr val="tx1"/>
                </a:solidFill>
                <a:latin typeface="楷体" panose="02010609060101010101" charset="-122"/>
                <a:ea typeface="楷体" panose="02010609060101010101" charset="-122"/>
                <a:cs typeface="楷体" panose="02010609060101010101" charset="-122"/>
              </a:rPr>
              <a:t>XX</a:t>
            </a:r>
            <a:r>
              <a:rPr lang="zh-CN" altLang="en-US" dirty="0">
                <a:solidFill>
                  <a:schemeClr val="tx1"/>
                </a:solidFill>
                <a:latin typeface="楷体" panose="02010609060101010101" charset="-122"/>
                <a:ea typeface="楷体" panose="02010609060101010101" charset="-122"/>
                <a:cs typeface="楷体" panose="02010609060101010101" charset="-122"/>
              </a:rPr>
              <a:t>（名词）是指某种情况</a:t>
            </a:r>
            <a:r>
              <a:rPr lang="en-US" altLang="zh-CN" dirty="0">
                <a:solidFill>
                  <a:schemeClr val="tx1"/>
                </a:solidFill>
                <a:latin typeface="楷体" panose="02010609060101010101" charset="-122"/>
                <a:ea typeface="楷体" panose="02010609060101010101" charset="-122"/>
                <a:cs typeface="楷体" panose="02010609060101010101" charset="-122"/>
              </a:rPr>
              <a:t>/</a:t>
            </a:r>
            <a:r>
              <a:rPr lang="zh-CN" altLang="en-US" dirty="0">
                <a:solidFill>
                  <a:schemeClr val="tx1"/>
                </a:solidFill>
                <a:latin typeface="楷体" panose="02010609060101010101" charset="-122"/>
                <a:ea typeface="楷体" panose="02010609060101010101" charset="-122"/>
                <a:cs typeface="楷体" panose="02010609060101010101" charset="-122"/>
              </a:rPr>
              <a:t>代表了</a:t>
            </a:r>
            <a:r>
              <a:rPr lang="en-US" altLang="zh-CN" dirty="0">
                <a:solidFill>
                  <a:schemeClr val="tx1"/>
                </a:solidFill>
                <a:latin typeface="楷体" panose="02010609060101010101" charset="-122"/>
                <a:ea typeface="楷体" panose="02010609060101010101" charset="-122"/>
                <a:cs typeface="楷体" panose="02010609060101010101" charset="-122"/>
              </a:rPr>
              <a:t>/</a:t>
            </a:r>
            <a:r>
              <a:rPr lang="zh-CN" altLang="en-US" dirty="0">
                <a:solidFill>
                  <a:schemeClr val="tx1"/>
                </a:solidFill>
                <a:latin typeface="楷体" panose="02010609060101010101" charset="-122"/>
                <a:ea typeface="楷体" panose="02010609060101010101" charset="-122"/>
                <a:cs typeface="楷体" panose="02010609060101010101" charset="-122"/>
              </a:rPr>
              <a:t>反映了</a:t>
            </a:r>
            <a:r>
              <a:rPr lang="en-US" altLang="zh-CN" dirty="0">
                <a:solidFill>
                  <a:schemeClr val="tx1"/>
                </a:solidFill>
                <a:latin typeface="楷体" panose="02010609060101010101" charset="-122"/>
                <a:ea typeface="楷体" panose="02010609060101010101" charset="-122"/>
                <a:cs typeface="楷体" panose="02010609060101010101" charset="-122"/>
              </a:rPr>
              <a:t>X1</a:t>
            </a:r>
            <a:r>
              <a:rPr lang="zh-CN" altLang="en-US" dirty="0">
                <a:solidFill>
                  <a:schemeClr val="tx1"/>
                </a:solidFill>
                <a:latin typeface="楷体" panose="02010609060101010101" charset="-122"/>
                <a:ea typeface="楷体" panose="02010609060101010101" charset="-122"/>
                <a:cs typeface="楷体" panose="02010609060101010101" charset="-122"/>
              </a:rPr>
              <a:t>（</a:t>
            </a:r>
            <a:r>
              <a:rPr lang="zh-CN" altLang="en-US" b="1" dirty="0">
                <a:solidFill>
                  <a:srgbClr val="C00000"/>
                </a:solidFill>
                <a:latin typeface="楷体" panose="02010609060101010101" charset="-122"/>
                <a:ea typeface="楷体" panose="02010609060101010101" charset="-122"/>
                <a:cs typeface="楷体" panose="02010609060101010101" charset="-122"/>
              </a:rPr>
              <a:t>关键词</a:t>
            </a:r>
            <a:r>
              <a:rPr lang="en-US" altLang="zh-CN" b="1" dirty="0">
                <a:solidFill>
                  <a:srgbClr val="C00000"/>
                </a:solidFill>
                <a:latin typeface="楷体" panose="02010609060101010101" charset="-122"/>
                <a:ea typeface="楷体" panose="02010609060101010101" charset="-122"/>
                <a:cs typeface="楷体" panose="02010609060101010101" charset="-122"/>
              </a:rPr>
              <a:t>1</a:t>
            </a:r>
            <a:r>
              <a:rPr lang="zh-CN" altLang="en-US" dirty="0">
                <a:solidFill>
                  <a:schemeClr val="tx1"/>
                </a:solidFill>
                <a:latin typeface="楷体" panose="02010609060101010101" charset="-122"/>
                <a:ea typeface="楷体" panose="02010609060101010101" charset="-122"/>
                <a:cs typeface="楷体" panose="02010609060101010101" charset="-122"/>
              </a:rPr>
              <a:t>）与</a:t>
            </a:r>
            <a:r>
              <a:rPr lang="en-US" altLang="zh-CN" dirty="0">
                <a:solidFill>
                  <a:schemeClr val="tx1"/>
                </a:solidFill>
                <a:latin typeface="楷体" panose="02010609060101010101" charset="-122"/>
                <a:ea typeface="楷体" panose="02010609060101010101" charset="-122"/>
                <a:cs typeface="楷体" panose="02010609060101010101" charset="-122"/>
              </a:rPr>
              <a:t>X2</a:t>
            </a:r>
            <a:r>
              <a:rPr lang="zh-CN" altLang="en-US" dirty="0">
                <a:solidFill>
                  <a:schemeClr val="tx1"/>
                </a:solidFill>
                <a:latin typeface="楷体" panose="02010609060101010101" charset="-122"/>
                <a:ea typeface="楷体" panose="02010609060101010101" charset="-122"/>
                <a:cs typeface="楷体" panose="02010609060101010101" charset="-122"/>
              </a:rPr>
              <a:t>（</a:t>
            </a:r>
            <a:r>
              <a:rPr lang="zh-CN" altLang="en-US" b="1" dirty="0">
                <a:solidFill>
                  <a:srgbClr val="C00000"/>
                </a:solidFill>
                <a:latin typeface="楷体" panose="02010609060101010101" charset="-122"/>
                <a:ea typeface="楷体" panose="02010609060101010101" charset="-122"/>
                <a:cs typeface="楷体" panose="02010609060101010101" charset="-122"/>
              </a:rPr>
              <a:t>关键词</a:t>
            </a:r>
            <a:r>
              <a:rPr lang="en-US" altLang="zh-CN" b="1" dirty="0">
                <a:solidFill>
                  <a:srgbClr val="C00000"/>
                </a:solidFill>
                <a:latin typeface="楷体" panose="02010609060101010101" charset="-122"/>
                <a:ea typeface="楷体" panose="02010609060101010101" charset="-122"/>
                <a:cs typeface="楷体" panose="02010609060101010101" charset="-122"/>
              </a:rPr>
              <a:t>2</a:t>
            </a:r>
            <a:r>
              <a:rPr lang="zh-CN" altLang="en-US" dirty="0">
                <a:solidFill>
                  <a:schemeClr val="tx1"/>
                </a:solidFill>
                <a:latin typeface="楷体" panose="02010609060101010101" charset="-122"/>
                <a:ea typeface="楷体" panose="02010609060101010101" charset="-122"/>
                <a:cs typeface="楷体" panose="02010609060101010101" charset="-122"/>
              </a:rPr>
              <a:t>）之间关系的连线</a:t>
            </a:r>
            <a:r>
              <a:rPr lang="en-US" altLang="zh-CN" dirty="0">
                <a:solidFill>
                  <a:schemeClr val="tx1"/>
                </a:solidFill>
                <a:latin typeface="楷体" panose="02010609060101010101" charset="-122"/>
                <a:ea typeface="楷体" panose="02010609060101010101" charset="-122"/>
                <a:cs typeface="楷体" panose="02010609060101010101" charset="-122"/>
              </a:rPr>
              <a:t>/</a:t>
            </a:r>
            <a:r>
              <a:rPr lang="zh-CN" altLang="en-US" dirty="0">
                <a:solidFill>
                  <a:schemeClr val="tx1"/>
                </a:solidFill>
                <a:latin typeface="楷体" panose="02010609060101010101" charset="-122"/>
                <a:ea typeface="楷体" panose="02010609060101010101" charset="-122"/>
                <a:cs typeface="楷体" panose="02010609060101010101" charset="-122"/>
              </a:rPr>
              <a:t>曲线</a:t>
            </a:r>
            <a:r>
              <a:rPr lang="en-US" altLang="zh-CN" dirty="0">
                <a:solidFill>
                  <a:schemeClr val="tx1"/>
                </a:solidFill>
                <a:latin typeface="楷体" panose="02010609060101010101" charset="-122"/>
                <a:ea typeface="楷体" panose="02010609060101010101" charset="-122"/>
                <a:cs typeface="楷体" panose="02010609060101010101" charset="-122"/>
              </a:rPr>
              <a:t>/</a:t>
            </a:r>
            <a:r>
              <a:rPr lang="zh-CN" altLang="en-US" dirty="0">
                <a:solidFill>
                  <a:schemeClr val="tx1"/>
                </a:solidFill>
                <a:latin typeface="楷体" panose="02010609060101010101" charset="-122"/>
                <a:ea typeface="楷体" panose="02010609060101010101" charset="-122"/>
                <a:cs typeface="楷体" panose="02010609060101010101" charset="-122"/>
              </a:rPr>
              <a:t>轨迹。</a:t>
            </a:r>
            <a:endParaRPr lang="zh-CN" altLang="en-US" dirty="0">
              <a:solidFill>
                <a:schemeClr val="tx1"/>
              </a:solidFill>
              <a:latin typeface="楷体" panose="02010609060101010101" charset="-122"/>
              <a:ea typeface="楷体" panose="02010609060101010101" charset="-122"/>
              <a:cs typeface="楷体" panose="02010609060101010101" charset="-122"/>
            </a:endParaRPr>
          </a:p>
          <a:p>
            <a:pPr marL="0" indent="0" defTabSz="385445">
              <a:lnSpc>
                <a:spcPct val="190000"/>
              </a:lnSpc>
              <a:buNone/>
            </a:pPr>
            <a:r>
              <a:rPr lang="en-US" altLang="zh-CN" dirty="0">
                <a:solidFill>
                  <a:schemeClr val="tx1"/>
                </a:solidFill>
                <a:latin typeface="楷体" panose="02010609060101010101" charset="-122"/>
                <a:ea typeface="楷体" panose="02010609060101010101" charset="-122"/>
                <a:cs typeface="楷体" panose="02010609060101010101" charset="-122"/>
              </a:rPr>
              <a:t>2. </a:t>
            </a:r>
            <a:r>
              <a:rPr lang="en-US" altLang="zh-CN" b="1" dirty="0">
                <a:solidFill>
                  <a:srgbClr val="C00000"/>
                </a:solidFill>
                <a:latin typeface="楷体" panose="02010609060101010101" charset="-122"/>
                <a:ea typeface="楷体" panose="02010609060101010101" charset="-122"/>
                <a:cs typeface="楷体" panose="02010609060101010101" charset="-122"/>
              </a:rPr>
              <a:t>XX效应</a:t>
            </a:r>
            <a:r>
              <a:rPr lang="zh-CN" altLang="en-US" b="1" dirty="0">
                <a:solidFill>
                  <a:srgbClr val="C00000"/>
                </a:solidFill>
                <a:latin typeface="楷体" panose="02010609060101010101" charset="-122"/>
                <a:ea typeface="楷体" panose="02010609060101010101" charset="-122"/>
                <a:cs typeface="楷体" panose="02010609060101010101" charset="-122"/>
              </a:rPr>
              <a:t>：</a:t>
            </a:r>
            <a:endParaRPr lang="zh-CN" altLang="en-US" dirty="0">
              <a:solidFill>
                <a:schemeClr val="tx1"/>
              </a:solidFill>
              <a:latin typeface="楷体" panose="02010609060101010101" charset="-122"/>
              <a:ea typeface="楷体" panose="02010609060101010101" charset="-122"/>
              <a:cs typeface="楷体" panose="02010609060101010101" charset="-122"/>
            </a:endParaRPr>
          </a:p>
          <a:p>
            <a:pPr marL="0" indent="0" defTabSz="385445">
              <a:lnSpc>
                <a:spcPct val="190000"/>
              </a:lnSpc>
              <a:buNone/>
            </a:pPr>
            <a:r>
              <a:rPr lang="en-US" altLang="zh-CN" dirty="0">
                <a:solidFill>
                  <a:schemeClr val="tx1"/>
                </a:solidFill>
                <a:latin typeface="楷体" panose="02010609060101010101" charset="-122"/>
                <a:ea typeface="楷体" panose="02010609060101010101" charset="-122"/>
                <a:cs typeface="楷体" panose="02010609060101010101" charset="-122"/>
                <a:sym typeface="+mn-ea"/>
              </a:rPr>
              <a:t>XX</a:t>
            </a:r>
            <a:r>
              <a:rPr lang="zh-CN" altLang="en-US" dirty="0">
                <a:solidFill>
                  <a:schemeClr val="tx1"/>
                </a:solidFill>
                <a:latin typeface="楷体" panose="02010609060101010101" charset="-122"/>
                <a:ea typeface="楷体" panose="02010609060101010101" charset="-122"/>
                <a:cs typeface="楷体" panose="02010609060101010101" charset="-122"/>
                <a:sym typeface="+mn-ea"/>
              </a:rPr>
              <a:t>（名词）是指某种情况，</a:t>
            </a:r>
            <a:r>
              <a:rPr lang="en-US" altLang="zh-CN" dirty="0">
                <a:solidFill>
                  <a:schemeClr val="tx1"/>
                </a:solidFill>
                <a:latin typeface="楷体" panose="02010609060101010101" charset="-122"/>
                <a:ea typeface="楷体" panose="02010609060101010101" charset="-122"/>
                <a:cs typeface="楷体" panose="02010609060101010101" charset="-122"/>
                <a:sym typeface="+mn-ea"/>
              </a:rPr>
              <a:t>X1</a:t>
            </a:r>
            <a:r>
              <a:rPr lang="zh-CN" altLang="en-US" dirty="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关键词</a:t>
            </a:r>
            <a:r>
              <a:rPr lang="en-US" altLang="zh-CN" b="1" dirty="0">
                <a:solidFill>
                  <a:srgbClr val="C00000"/>
                </a:solidFill>
                <a:latin typeface="楷体" panose="02010609060101010101" charset="-122"/>
                <a:ea typeface="楷体" panose="02010609060101010101" charset="-122"/>
                <a:cs typeface="楷体" panose="02010609060101010101" charset="-122"/>
                <a:sym typeface="+mn-ea"/>
              </a:rPr>
              <a:t>1</a:t>
            </a:r>
            <a:r>
              <a:rPr lang="zh-CN" altLang="en-US" dirty="0">
                <a:solidFill>
                  <a:schemeClr val="tx1"/>
                </a:solidFill>
                <a:latin typeface="楷体" panose="02010609060101010101" charset="-122"/>
                <a:ea typeface="楷体" panose="02010609060101010101" charset="-122"/>
                <a:cs typeface="楷体" panose="02010609060101010101" charset="-122"/>
                <a:sym typeface="+mn-ea"/>
              </a:rPr>
              <a:t>）变化（上升或下降），导致</a:t>
            </a:r>
            <a:r>
              <a:rPr lang="en-US" altLang="zh-CN" dirty="0">
                <a:solidFill>
                  <a:schemeClr val="tx1"/>
                </a:solidFill>
                <a:latin typeface="楷体" panose="02010609060101010101" charset="-122"/>
                <a:ea typeface="楷体" panose="02010609060101010101" charset="-122"/>
                <a:cs typeface="楷体" panose="02010609060101010101" charset="-122"/>
                <a:sym typeface="+mn-ea"/>
              </a:rPr>
              <a:t>X2</a:t>
            </a:r>
            <a:r>
              <a:rPr lang="zh-CN" altLang="en-US" dirty="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关键词</a:t>
            </a:r>
            <a:r>
              <a:rPr lang="en-US" altLang="zh-CN" b="1" dirty="0">
                <a:solidFill>
                  <a:srgbClr val="C00000"/>
                </a:solidFill>
                <a:latin typeface="楷体" panose="02010609060101010101" charset="-122"/>
                <a:ea typeface="楷体" panose="02010609060101010101" charset="-122"/>
                <a:cs typeface="楷体" panose="02010609060101010101" charset="-122"/>
                <a:sym typeface="+mn-ea"/>
              </a:rPr>
              <a:t>2</a:t>
            </a:r>
            <a:r>
              <a:rPr lang="zh-CN" altLang="en-US" dirty="0">
                <a:solidFill>
                  <a:schemeClr val="tx1"/>
                </a:solidFill>
                <a:latin typeface="楷体" panose="02010609060101010101" charset="-122"/>
                <a:ea typeface="楷体" panose="02010609060101010101" charset="-122"/>
                <a:cs typeface="楷体" panose="02010609060101010101" charset="-122"/>
                <a:sym typeface="+mn-ea"/>
              </a:rPr>
              <a:t>）变化</a:t>
            </a:r>
            <a:r>
              <a:rPr lang="zh-CN" altLang="en-US" dirty="0">
                <a:solidFill>
                  <a:schemeClr val="tx1"/>
                </a:solidFill>
                <a:latin typeface="楷体" panose="02010609060101010101" charset="-122"/>
                <a:ea typeface="楷体" panose="02010609060101010101" charset="-122"/>
                <a:cs typeface="楷体" panose="02010609060101010101" charset="-122"/>
                <a:sym typeface="+mn-ea"/>
              </a:rPr>
              <a:t>（上升或下降）</a:t>
            </a:r>
            <a:r>
              <a:rPr lang="zh-CN" altLang="en-US" dirty="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dirty="0">
              <a:solidFill>
                <a:schemeClr val="tx1"/>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461645" y="532765"/>
            <a:ext cx="5117465" cy="460375"/>
          </a:xfrm>
          <a:prstGeom prst="rect">
            <a:avLst/>
          </a:prstGeom>
          <a:solidFill>
            <a:srgbClr val="EAEDEE"/>
          </a:solidFill>
          <a:ln w="9525">
            <a:noFill/>
          </a:ln>
          <a:effectLst/>
        </p:spPr>
        <p:txBody>
          <a:bodyPr wrap="square">
            <a:spAutoFit/>
          </a:bodyPr>
          <a:lstStyle/>
          <a:p>
            <a:pPr indent="0" fontAlgn="auto"/>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答题套路</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模板</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39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p>
        </p:txBody>
      </p:sp>
      <p:sp>
        <p:nvSpPr>
          <p:cNvPr id="19" name="文本框 18"/>
          <p:cNvSpPr txBox="1"/>
          <p:nvPr/>
        </p:nvSpPr>
        <p:spPr>
          <a:xfrm>
            <a:off x="2306955" y="3169285"/>
            <a:ext cx="7578725" cy="1038860"/>
          </a:xfrm>
          <a:prstGeom prst="rect">
            <a:avLst/>
          </a:prstGeom>
          <a:noFill/>
        </p:spPr>
        <p:txBody>
          <a:bodyPr wrap="square" rtlCol="0">
            <a:spAutoFit/>
          </a:bodyPr>
          <a:lstStyle/>
          <a:p>
            <a:pPr algn="ctr">
              <a:lnSpc>
                <a:spcPct val="140000"/>
              </a:lnSpc>
            </a:pPr>
            <a:r>
              <a:rPr lang="zh-CN" altLang="en-US" sz="4400" b="1" dirty="0">
                <a:solidFill>
                  <a:srgbClr val="879880"/>
                </a:solidFill>
                <a:latin typeface="华文楷体" panose="02010600040101010101" charset="-122"/>
                <a:ea typeface="华文楷体" panose="02010600040101010101" charset="-122"/>
              </a:rPr>
              <a:t>导论</a:t>
            </a:r>
            <a:endParaRPr lang="zh-CN" altLang="en-US" sz="4400" b="1" dirty="0">
              <a:solidFill>
                <a:srgbClr val="879880"/>
              </a:solidFill>
              <a:latin typeface="华文楷体" panose="02010600040101010101" charset="-122"/>
              <a:ea typeface="华文楷体" panose="02010600040101010101"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225" r="21301"/>
          <a:stretch>
            <a:fillRect/>
          </a:stretch>
        </p:blipFill>
        <p:spPr>
          <a:xfrm flipH="1">
            <a:off x="-163830" y="-219385"/>
            <a:ext cx="2360168" cy="2232212"/>
          </a:xfrm>
          <a:prstGeom prst="rect">
            <a:avLst/>
          </a:prstGeom>
        </p:spPr>
      </p:pic>
      <p:sp>
        <p:nvSpPr>
          <p:cNvPr id="14" name="文本框 6"/>
          <p:cNvSpPr txBox="1">
            <a:spLocks noChangeArrowheads="1"/>
          </p:cNvSpPr>
          <p:nvPr/>
        </p:nvSpPr>
        <p:spPr bwMode="auto">
          <a:xfrm>
            <a:off x="5166039" y="2130222"/>
            <a:ext cx="186118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lnSpc>
                <a:spcPct val="140000"/>
              </a:lnSpc>
              <a:spcBef>
                <a:spcPct val="0"/>
              </a:spcBef>
              <a:spcAft>
                <a:spcPct val="0"/>
              </a:spcAft>
              <a:defRPr/>
            </a:pPr>
            <a:r>
              <a:rPr lang="zh-CN" altLang="en-US" sz="4400" b="1" dirty="0">
                <a:solidFill>
                  <a:srgbClr val="BE7B5A"/>
                </a:solidFill>
                <a:latin typeface="华文楷体" panose="02010600040101010101" charset="-122"/>
                <a:ea typeface="华文楷体" panose="02010600040101010101" charset="-122"/>
              </a:rPr>
              <a:t>第一章</a:t>
            </a:r>
            <a:endParaRPr lang="zh-CN" altLang="en-US" sz="4400" b="1" dirty="0">
              <a:solidFill>
                <a:srgbClr val="BE7B5A"/>
              </a:solidFill>
              <a:latin typeface="华文楷体" panose="02010600040101010101" charset="-122"/>
              <a:ea typeface="华文楷体" panose="02010600040101010101"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9225" r="21301"/>
          <a:stretch>
            <a:fillRect/>
          </a:stretch>
        </p:blipFill>
        <p:spPr>
          <a:xfrm flipH="1">
            <a:off x="-177165" y="-221290"/>
            <a:ext cx="2360168" cy="223221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30441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sz="2400" b="1" dirty="0">
                <a:solidFill>
                  <a:srgbClr val="C00000"/>
                </a:solidFill>
                <a:latin typeface="宋体" panose="02010600030101010101" pitchFamily="2" charset="-122"/>
                <a:ea typeface="宋体" panose="02010600030101010101" pitchFamily="2" charset="-122"/>
              </a:rPr>
              <a:t>劳动经济学</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2.实证经济学</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3.“经济人”假设</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a:t>
            </a:r>
            <a:r>
              <a:rPr sz="2400" b="1" dirty="0">
                <a:solidFill>
                  <a:srgbClr val="C00000"/>
                </a:solidFill>
                <a:latin typeface="宋体" panose="02010600030101010101" pitchFamily="2" charset="-122"/>
                <a:ea typeface="宋体" panose="02010600030101010101" pitchFamily="2" charset="-122"/>
              </a:rPr>
              <a:t>规范经济学</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5.</a:t>
            </a:r>
            <a:r>
              <a:rPr sz="2400" b="1" dirty="0">
                <a:solidFill>
                  <a:srgbClr val="C00000"/>
                </a:solidFill>
                <a:latin typeface="宋体" panose="02010600030101010101" pitchFamily="2" charset="-122"/>
                <a:ea typeface="宋体" panose="02010600030101010101" pitchFamily="2" charset="-122"/>
              </a:rPr>
              <a:t>交易障碍</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第一章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6819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劳动经济学</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第一章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28738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sz="2400" dirty="0">
                <a:latin typeface="宋体" panose="02010600030101010101" pitchFamily="2" charset="-122"/>
                <a:ea typeface="宋体" panose="02010600030101010101" pitchFamily="2" charset="-122"/>
              </a:rPr>
              <a:t>劳动经济学</a:t>
            </a:r>
            <a:endParaRPr sz="2400" dirty="0">
              <a:latin typeface="宋体" panose="02010600030101010101" pitchFamily="2" charset="-122"/>
              <a:ea typeface="宋体" panose="02010600030101010101" pitchFamily="2" charset="-122"/>
            </a:endParaRPr>
          </a:p>
          <a:p>
            <a:pPr>
              <a:lnSpc>
                <a:spcPct val="160000"/>
              </a:lnSpc>
            </a:pPr>
            <a:r>
              <a:rPr sz="2400" dirty="0">
                <a:latin typeface="宋体" panose="02010600030101010101" pitchFamily="2" charset="-122"/>
                <a:ea typeface="宋体" panose="02010600030101010101" pitchFamily="2" charset="-122"/>
              </a:rPr>
              <a:t>答：</a:t>
            </a:r>
            <a:endParaRPr sz="2400" dirty="0">
              <a:latin typeface="宋体" panose="02010600030101010101" pitchFamily="2" charset="-122"/>
              <a:ea typeface="宋体" panose="02010600030101010101" pitchFamily="2" charset="-122"/>
            </a:endParaRPr>
          </a:p>
          <a:p>
            <a:pPr>
              <a:lnSpc>
                <a:spcPct val="160000"/>
              </a:lnSpc>
            </a:pPr>
            <a:r>
              <a:rPr sz="2400" dirty="0">
                <a:latin typeface="宋体" panose="02010600030101010101" pitchFamily="2" charset="-122"/>
                <a:ea typeface="宋体" panose="02010600030101010101" pitchFamily="2" charset="-122"/>
              </a:rPr>
              <a:t>    劳动经济学是对劳动力资源</a:t>
            </a:r>
            <a:r>
              <a:rPr sz="2400" b="1" dirty="0">
                <a:solidFill>
                  <a:srgbClr val="C00000"/>
                </a:solidFill>
                <a:latin typeface="宋体" panose="02010600030101010101" pitchFamily="2" charset="-122"/>
                <a:ea typeface="宋体" panose="02010600030101010101" pitchFamily="2" charset="-122"/>
              </a:rPr>
              <a:t>配置</a:t>
            </a:r>
            <a:r>
              <a:rPr sz="2400" dirty="0">
                <a:latin typeface="宋体" panose="02010600030101010101" pitchFamily="2" charset="-122"/>
                <a:ea typeface="宋体" panose="02010600030101010101" pitchFamily="2" charset="-122"/>
              </a:rPr>
              <a:t>市场活动的劳动力</a:t>
            </a:r>
            <a:r>
              <a:rPr sz="2400" b="1" dirty="0">
                <a:solidFill>
                  <a:srgbClr val="C00000"/>
                </a:solidFill>
                <a:latin typeface="宋体" panose="02010600030101010101" pitchFamily="2" charset="-122"/>
                <a:ea typeface="宋体" panose="02010600030101010101" pitchFamily="2" charset="-122"/>
              </a:rPr>
              <a:t>需求</a:t>
            </a:r>
            <a:r>
              <a:rPr sz="2400" dirty="0">
                <a:latin typeface="宋体" panose="02010600030101010101" pitchFamily="2" charset="-122"/>
                <a:ea typeface="宋体" panose="02010600030101010101" pitchFamily="2" charset="-122"/>
              </a:rPr>
              <a:t>和</a:t>
            </a:r>
            <a:r>
              <a:rPr sz="2400" b="1" dirty="0">
                <a:solidFill>
                  <a:srgbClr val="C00000"/>
                </a:solidFill>
                <a:latin typeface="宋体" panose="02010600030101010101" pitchFamily="2" charset="-122"/>
                <a:ea typeface="宋体" panose="02010600030101010101" pitchFamily="2" charset="-122"/>
              </a:rPr>
              <a:t>供给</a:t>
            </a:r>
            <a:r>
              <a:rPr sz="2400" dirty="0">
                <a:latin typeface="宋体" panose="02010600030101010101" pitchFamily="2" charset="-122"/>
                <a:ea typeface="宋体" panose="02010600030101010101" pitchFamily="2" charset="-122"/>
              </a:rPr>
              <a:t>行为，及其影响因素的分析和研究。</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第一章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2725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劳动经济学</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2.实证经济学</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第一章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28738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2.</a:t>
            </a:r>
            <a:r>
              <a:rPr sz="2400" dirty="0">
                <a:latin typeface="宋体" panose="02010600030101010101" pitchFamily="2" charset="-122"/>
                <a:ea typeface="宋体" panose="02010600030101010101" pitchFamily="2" charset="-122"/>
              </a:rPr>
              <a:t>实证经济学</a:t>
            </a:r>
            <a:endParaRPr sz="2400" dirty="0">
              <a:latin typeface="宋体" panose="02010600030101010101" pitchFamily="2" charset="-122"/>
              <a:ea typeface="宋体" panose="02010600030101010101" pitchFamily="2" charset="-122"/>
            </a:endParaRPr>
          </a:p>
          <a:p>
            <a:pPr>
              <a:lnSpc>
                <a:spcPct val="160000"/>
              </a:lnSpc>
            </a:pPr>
            <a:r>
              <a:rPr sz="2400" dirty="0">
                <a:latin typeface="宋体" panose="02010600030101010101" pitchFamily="2" charset="-122"/>
                <a:ea typeface="宋体" panose="02010600030101010101" pitchFamily="2" charset="-122"/>
              </a:rPr>
              <a:t>答：</a:t>
            </a:r>
            <a:endParaRPr sz="2400" dirty="0">
              <a:latin typeface="宋体" panose="02010600030101010101" pitchFamily="2" charset="-122"/>
              <a:ea typeface="宋体" panose="02010600030101010101" pitchFamily="2" charset="-122"/>
            </a:endParaRPr>
          </a:p>
          <a:p>
            <a:pPr>
              <a:lnSpc>
                <a:spcPct val="160000"/>
              </a:lnSpc>
            </a:pPr>
            <a:r>
              <a:rPr sz="2400" dirty="0">
                <a:latin typeface="宋体" panose="02010600030101010101" pitchFamily="2" charset="-122"/>
                <a:ea typeface="宋体" panose="02010600030101010101" pitchFamily="2" charset="-122"/>
              </a:rPr>
              <a:t>    实证经济学实际上是对人的</a:t>
            </a:r>
            <a:r>
              <a:rPr sz="2400" b="1" dirty="0">
                <a:solidFill>
                  <a:srgbClr val="C00000"/>
                </a:solidFill>
                <a:latin typeface="宋体" panose="02010600030101010101" pitchFamily="2" charset="-122"/>
                <a:ea typeface="宋体" panose="02010600030101010101" pitchFamily="2" charset="-122"/>
              </a:rPr>
              <a:t>经济行为</a:t>
            </a:r>
            <a:r>
              <a:rPr sz="2400" dirty="0">
                <a:latin typeface="宋体" panose="02010600030101010101" pitchFamily="2" charset="-122"/>
                <a:ea typeface="宋体" panose="02010600030101010101" pitchFamily="2" charset="-122"/>
              </a:rPr>
              <a:t>进行研究和分析的一种理论，或者说它是“</a:t>
            </a:r>
            <a:r>
              <a:rPr sz="2400" b="1" dirty="0">
                <a:solidFill>
                  <a:srgbClr val="C00000"/>
                </a:solidFill>
                <a:latin typeface="宋体" panose="02010600030101010101" pitchFamily="2" charset="-122"/>
                <a:ea typeface="宋体" panose="02010600030101010101" pitchFamily="2" charset="-122"/>
              </a:rPr>
              <a:t>实际是什么</a:t>
            </a:r>
            <a:r>
              <a:rPr sz="2400" dirty="0">
                <a:latin typeface="宋体" panose="02010600030101010101" pitchFamily="2" charset="-122"/>
                <a:ea typeface="宋体" panose="02010600030101010101" pitchFamily="2" charset="-122"/>
              </a:rPr>
              <a:t>”的理论。</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第一章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8630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劳动经济学</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2.实证经济学</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3.“经济人”假设</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第一章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430260" cy="36347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3.</a:t>
            </a:r>
            <a:r>
              <a:rPr sz="2400" dirty="0">
                <a:latin typeface="宋体" panose="02010600030101010101" pitchFamily="2" charset="-122"/>
                <a:ea typeface="宋体" panose="02010600030101010101" pitchFamily="2" charset="-122"/>
              </a:rPr>
              <a:t>“经济人”假设</a:t>
            </a:r>
            <a:endParaRPr sz="2400" dirty="0">
              <a:latin typeface="宋体" panose="02010600030101010101" pitchFamily="2" charset="-122"/>
              <a:ea typeface="宋体" panose="02010600030101010101" pitchFamily="2" charset="-122"/>
            </a:endParaRPr>
          </a:p>
          <a:p>
            <a:pPr>
              <a:lnSpc>
                <a:spcPct val="160000"/>
              </a:lnSpc>
            </a:pPr>
            <a:r>
              <a:rPr sz="2400" dirty="0">
                <a:latin typeface="宋体" panose="02010600030101010101" pitchFamily="2" charset="-122"/>
                <a:ea typeface="宋体" panose="02010600030101010101" pitchFamily="2" charset="-122"/>
              </a:rPr>
              <a:t>答：</a:t>
            </a:r>
            <a:endParaRPr sz="2400" dirty="0">
              <a:latin typeface="宋体" panose="02010600030101010101" pitchFamily="2" charset="-122"/>
              <a:ea typeface="宋体" panose="02010600030101010101" pitchFamily="2" charset="-122"/>
            </a:endParaRPr>
          </a:p>
          <a:p>
            <a:pPr>
              <a:lnSpc>
                <a:spcPct val="160000"/>
              </a:lnSpc>
            </a:pPr>
            <a:r>
              <a:rPr sz="2400" dirty="0">
                <a:latin typeface="宋体" panose="02010600030101010101" pitchFamily="2" charset="-122"/>
                <a:ea typeface="宋体" panose="02010600030101010101" pitchFamily="2" charset="-122"/>
              </a:rPr>
              <a:t>    劳动经济学的“经济人”假设是指，在劳动力市场上，作为</a:t>
            </a:r>
            <a:r>
              <a:rPr sz="2400" b="1" dirty="0">
                <a:solidFill>
                  <a:srgbClr val="C00000"/>
                </a:solidFill>
                <a:latin typeface="宋体" panose="02010600030101010101" pitchFamily="2" charset="-122"/>
                <a:ea typeface="宋体" panose="02010600030101010101" pitchFamily="2" charset="-122"/>
              </a:rPr>
              <a:t>雇主</a:t>
            </a:r>
            <a:r>
              <a:rPr sz="2400" dirty="0">
                <a:latin typeface="宋体" panose="02010600030101010101" pitchFamily="2" charset="-122"/>
                <a:ea typeface="宋体" panose="02010600030101010101" pitchFamily="2" charset="-122"/>
              </a:rPr>
              <a:t>总是乐意以较低的劳动成本来雇佣劳动力，以获得满意的利润；而作为</a:t>
            </a:r>
            <a:r>
              <a:rPr sz="2400" b="1" dirty="0">
                <a:solidFill>
                  <a:srgbClr val="C00000"/>
                </a:solidFill>
                <a:latin typeface="宋体" panose="02010600030101010101" pitchFamily="2" charset="-122"/>
                <a:ea typeface="宋体" panose="02010600030101010101" pitchFamily="2" charset="-122"/>
              </a:rPr>
              <a:t>雇员</a:t>
            </a:r>
            <a:r>
              <a:rPr sz="2400" dirty="0">
                <a:latin typeface="宋体" panose="02010600030101010101" pitchFamily="2" charset="-122"/>
                <a:ea typeface="宋体" panose="02010600030101010101" pitchFamily="2" charset="-122"/>
              </a:rPr>
              <a:t>则希望找到一个工作条件舒适、报酬较高的工作。</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第一章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劳动经济学</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2.实证经济学</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3.“经济人”假设</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4.规范经济学</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第一章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3025140" y="233045"/>
            <a:ext cx="5882005" cy="1393825"/>
            <a:chOff x="848" y="1851"/>
            <a:chExt cx="3266" cy="1288"/>
          </a:xfrm>
        </p:grpSpPr>
        <p:pic>
          <p:nvPicPr>
            <p:cNvPr id="34" name="Picture 7" descr="C:\Users\Thinkpad\Desktop\65.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7778" t="10614" r="7916" b="33107"/>
            <a:stretch>
              <a:fillRect/>
            </a:stretch>
          </p:blipFill>
          <p:spPr bwMode="auto">
            <a:xfrm>
              <a:off x="848" y="1851"/>
              <a:ext cx="3266" cy="1288"/>
            </a:xfrm>
            <a:prstGeom prst="rect">
              <a:avLst/>
            </a:prstGeom>
            <a:noFill/>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矩形 34"/>
            <p:cNvSpPr/>
            <p:nvPr/>
          </p:nvSpPr>
          <p:spPr>
            <a:xfrm>
              <a:off x="1021" y="2055"/>
              <a:ext cx="2726" cy="881"/>
            </a:xfrm>
            <a:prstGeom prst="rect">
              <a:avLst/>
            </a:prstGeom>
          </p:spPr>
          <p:txBody>
            <a:bodyPr wrap="square" anchor="ctr" anchorCtr="0">
              <a:spAutoFit/>
            </a:bodyPr>
            <a:lstStyle/>
            <a:p>
              <a:pPr lvl="0" algn="ctr">
                <a:lnSpc>
                  <a:spcPct val="100000"/>
                </a:lnSpc>
              </a:pPr>
              <a:r>
                <a:rPr lang="zh-CN" altLang="en-US" sz="2800" b="1" dirty="0">
                  <a:solidFill>
                    <a:prstClr val="black"/>
                  </a:solidFill>
                  <a:latin typeface="华文楷体" panose="02010600040101010101" charset="-122"/>
                  <a:ea typeface="华文楷体" panose="02010600040101010101" charset="-122"/>
                  <a:sym typeface="+mn-ea"/>
                </a:rPr>
                <a:t>《</a:t>
              </a:r>
              <a:r>
                <a:rPr lang="en-US" altLang="zh-CN" sz="2800" b="1" dirty="0">
                  <a:solidFill>
                    <a:prstClr val="black"/>
                  </a:solidFill>
                  <a:latin typeface="华文楷体" panose="02010600040101010101" charset="-122"/>
                  <a:ea typeface="华文楷体" panose="02010600040101010101" charset="-122"/>
                  <a:sym typeface="+mn-ea"/>
                </a:rPr>
                <a:t>00164劳动经济学（江苏）</a:t>
              </a:r>
              <a:r>
                <a:rPr lang="zh-CN" altLang="en-US" sz="2800" b="1" dirty="0">
                  <a:solidFill>
                    <a:prstClr val="black"/>
                  </a:solidFill>
                  <a:latin typeface="华文楷体" panose="02010600040101010101" charset="-122"/>
                  <a:ea typeface="华文楷体" panose="02010600040101010101" charset="-122"/>
                  <a:sym typeface="+mn-ea"/>
                </a:rPr>
                <a:t>》</a:t>
              </a:r>
              <a:endParaRPr lang="zh-CN" altLang="en-US" sz="2800" b="1" dirty="0">
                <a:solidFill>
                  <a:prstClr val="black"/>
                </a:solidFill>
                <a:latin typeface="华文楷体" panose="02010600040101010101" charset="-122"/>
                <a:ea typeface="华文楷体" panose="02010600040101010101" charset="-122"/>
                <a:sym typeface="+mn-ea"/>
              </a:endParaRPr>
            </a:p>
            <a:p>
              <a:pPr lvl="0" algn="ctr">
                <a:lnSpc>
                  <a:spcPct val="100000"/>
                </a:lnSpc>
              </a:pPr>
              <a:r>
                <a:rPr lang="zh-CN" altLang="en-US" sz="2800" b="1" dirty="0">
                  <a:solidFill>
                    <a:prstClr val="black"/>
                  </a:solidFill>
                  <a:latin typeface="华文楷体" panose="02010600040101010101" charset="-122"/>
                  <a:ea typeface="华文楷体" panose="02010600040101010101" charset="-122"/>
                </a:rPr>
                <a:t>复习指引</a:t>
              </a:r>
              <a:endParaRPr lang="zh-CN" altLang="en-US" sz="2800" b="1" dirty="0">
                <a:solidFill>
                  <a:prstClr val="black"/>
                </a:solidFill>
                <a:latin typeface="华文楷体" panose="02010600040101010101" charset="-122"/>
                <a:ea typeface="华文楷体" panose="02010600040101010101" charset="-122"/>
              </a:endParaRPr>
            </a:p>
          </p:txBody>
        </p:sp>
      </p:grpSp>
      <p:sp>
        <p:nvSpPr>
          <p:cNvPr id="8" name="矩形 7"/>
          <p:cNvSpPr/>
          <p:nvPr/>
        </p:nvSpPr>
        <p:spPr>
          <a:xfrm>
            <a:off x="155575" y="1235710"/>
            <a:ext cx="9888220" cy="3881755"/>
          </a:xfrm>
          <a:prstGeom prst="rect">
            <a:avLst/>
          </a:prstGeom>
        </p:spPr>
        <p:txBody>
          <a:bodyPr wrap="square">
            <a:spAutoFit/>
          </a:bodyPr>
          <a:p>
            <a:pPr algn="l">
              <a:lnSpc>
                <a:spcPct val="170000"/>
              </a:lnSpc>
            </a:pPr>
            <a:r>
              <a:rPr lang="zh-CN" altLang="en-US" sz="2400" dirty="0">
                <a:latin typeface="宋体" panose="02010600030101010101" pitchFamily="2" charset="-122"/>
                <a:ea typeface="宋体" panose="02010600030101010101" pitchFamily="2" charset="-122"/>
                <a:cs typeface="宋体" panose="02010600030101010101" pitchFamily="2" charset="-122"/>
              </a:rPr>
              <a:t>亲爱的同学们：</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algn="l">
              <a:lnSpc>
                <a:spcPct val="170000"/>
              </a:lnSpc>
            </a:pPr>
            <a:r>
              <a:rPr lang="zh-CN" altLang="en-US" sz="2400" dirty="0">
                <a:latin typeface="宋体" panose="02010600030101010101" pitchFamily="2" charset="-122"/>
                <a:ea typeface="宋体" panose="02010600030101010101" pitchFamily="2" charset="-122"/>
                <a:cs typeface="宋体" panose="02010600030101010101" pitchFamily="2" charset="-122"/>
              </a:rPr>
              <a:t>    以下是针对</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00164劳动经济学（江苏）</a:t>
            </a:r>
            <a:r>
              <a:rPr lang="zh-CN" altLang="en-US" sz="2400" dirty="0">
                <a:latin typeface="宋体" panose="02010600030101010101" pitchFamily="2" charset="-122"/>
                <a:ea typeface="宋体" panose="02010600030101010101" pitchFamily="2" charset="-122"/>
                <a:cs typeface="宋体" panose="02010600030101010101" pitchFamily="2" charset="-122"/>
              </a:rPr>
              <a:t>科目的</a:t>
            </a:r>
            <a:r>
              <a:rPr lang="zh-CN" altLang="en-US" sz="2400" b="1" dirty="0">
                <a:solidFill>
                  <a:schemeClr val="accent1">
                    <a:lumMod val="50000"/>
                  </a:schemeClr>
                </a:solidFill>
                <a:latin typeface="宋体" panose="02010600030101010101" pitchFamily="2" charset="-122"/>
                <a:ea typeface="宋体" panose="02010600030101010101" pitchFamily="2" charset="-122"/>
                <a:cs typeface="宋体" panose="02010600030101010101" pitchFamily="2" charset="-122"/>
              </a:rPr>
              <a:t>复习</a:t>
            </a:r>
            <a:r>
              <a:rPr lang="zh-CN" altLang="en-US" sz="2400" dirty="0">
                <a:latin typeface="宋体" panose="02010600030101010101" pitchFamily="2" charset="-122"/>
                <a:ea typeface="宋体" panose="02010600030101010101" pitchFamily="2" charset="-122"/>
                <a:cs typeface="宋体" panose="02010600030101010101" pitchFamily="2" charset="-122"/>
              </a:rPr>
              <a:t>建议</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algn="l">
              <a:lnSpc>
                <a:spcPct val="200000"/>
              </a:lnSpc>
            </a:pPr>
            <a:r>
              <a:rPr lang="zh-CN" altLang="en-US" sz="3200" b="1"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     高频考点、核心内容</a:t>
            </a:r>
            <a:r>
              <a:rPr lang="en-US" altLang="zh-CN" sz="2400" dirty="0">
                <a:latin typeface="宋体" panose="02010600030101010101" pitchFamily="2" charset="-122"/>
                <a:ea typeface="宋体" panose="02010600030101010101" pitchFamily="2" charset="-122"/>
                <a:cs typeface="宋体" panose="02010600030101010101" pitchFamily="2" charset="-122"/>
              </a:rPr>
              <a:t>→</a:t>
            </a:r>
            <a:r>
              <a:rPr lang="zh-CN" altLang="en-US" sz="2400" dirty="0">
                <a:latin typeface="宋体" panose="02010600030101010101" pitchFamily="2" charset="-122"/>
                <a:ea typeface="宋体" panose="02010600030101010101" pitchFamily="2" charset="-122"/>
                <a:cs typeface="宋体" panose="02010600030101010101" pitchFamily="2" charset="-122"/>
              </a:rPr>
              <a:t>尽在</a:t>
            </a:r>
            <a:r>
              <a:rPr lang="zh-CN" altLang="en-US" sz="3200" b="1"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【精华课堂】</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algn="just">
              <a:lnSpc>
                <a:spcPct val="180000"/>
              </a:lnSpc>
            </a:pPr>
            <a:r>
              <a:rPr lang="zh-CN" altLang="en-US" sz="2400" dirty="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algn="just">
              <a:lnSpc>
                <a:spcPct val="180000"/>
              </a:lnSpc>
            </a:pPr>
            <a:r>
              <a:rPr lang="zh-CN" altLang="en-US" sz="3200" b="1"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     复习资料</a:t>
            </a:r>
            <a:r>
              <a:rPr lang="zh-CN" altLang="en-US" sz="2400" b="1" dirty="0">
                <a:solidFill>
                  <a:schemeClr val="accent1">
                    <a:lumMod val="50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2400" dirty="0">
                <a:latin typeface="宋体" panose="02010600030101010101" pitchFamily="2" charset="-122"/>
                <a:ea typeface="宋体" panose="02010600030101010101" pitchFamily="2" charset="-122"/>
                <a:cs typeface="宋体" panose="02010600030101010101" pitchFamily="2" charset="-122"/>
              </a:rPr>
              <a:t>聚焦</a:t>
            </a:r>
            <a:r>
              <a:rPr lang="zh-CN" altLang="en-US" sz="3200" b="1"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资料库</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grpSp>
        <p:nvGrpSpPr>
          <p:cNvPr id="18" name="组合 17"/>
          <p:cNvGrpSpPr/>
          <p:nvPr/>
        </p:nvGrpSpPr>
        <p:grpSpPr>
          <a:xfrm>
            <a:off x="4789170" y="3669665"/>
            <a:ext cx="5140325" cy="2355215"/>
            <a:chOff x="7542" y="5779"/>
            <a:chExt cx="8095" cy="3709"/>
          </a:xfrm>
        </p:grpSpPr>
        <p:sp>
          <p:nvSpPr>
            <p:cNvPr id="11" name="文本框 10"/>
            <p:cNvSpPr txBox="1"/>
            <p:nvPr/>
          </p:nvSpPr>
          <p:spPr>
            <a:xfrm>
              <a:off x="7652" y="5779"/>
              <a:ext cx="7985" cy="3607"/>
            </a:xfrm>
            <a:prstGeom prst="rect">
              <a:avLst/>
            </a:prstGeom>
            <a:noFill/>
          </p:spPr>
          <p:txBody>
            <a:bodyPr wrap="square" rtlCol="0">
              <a:spAutoFit/>
            </a:bodyPr>
            <a:p>
              <a:pPr>
                <a:lnSpc>
                  <a:spcPct val="130000"/>
                </a:lnSpc>
              </a:pPr>
              <a:r>
                <a:rPr lang="zh-CN" altLang="en-US" sz="2200">
                  <a:solidFill>
                    <a:srgbClr val="7030A0"/>
                  </a:solidFill>
                  <a:latin typeface="华文中宋" panose="02010600040101010101" charset="-122"/>
                  <a:ea typeface="华文中宋" panose="02010600040101010101" charset="-122"/>
                  <a:cs typeface="华文中宋" panose="02010600040101010101" charset="-122"/>
                </a:rPr>
                <a:t>有</a:t>
              </a:r>
              <a:r>
                <a:rPr lang="zh-CN" altLang="en-US" sz="2200">
                  <a:solidFill>
                    <a:srgbClr val="7030A0"/>
                  </a:solidFill>
                  <a:latin typeface="华文中宋" panose="02010600040101010101" charset="-122"/>
                  <a:ea typeface="华文中宋" panose="02010600040101010101" charset="-122"/>
                  <a:cs typeface="华文中宋" panose="02010600040101010101" charset="-122"/>
                </a:rPr>
                <a:t>【</a:t>
              </a:r>
              <a:r>
                <a:rPr lang="zh-CN" altLang="en-US" sz="2200">
                  <a:solidFill>
                    <a:srgbClr val="7030A0"/>
                  </a:solidFill>
                  <a:latin typeface="华文中宋" panose="02010600040101010101" charset="-122"/>
                  <a:ea typeface="华文中宋" panose="02010600040101010101" charset="-122"/>
                  <a:cs typeface="华文中宋" panose="02010600040101010101" charset="-122"/>
                </a:rPr>
                <a:t>押</a:t>
              </a:r>
              <a:r>
                <a:rPr lang="zh-CN" altLang="en-US" sz="2200">
                  <a:solidFill>
                    <a:srgbClr val="7030A0"/>
                  </a:solidFill>
                  <a:latin typeface="华文中宋" panose="02010600040101010101" charset="-122"/>
                  <a:ea typeface="华文中宋" panose="02010600040101010101" charset="-122"/>
                  <a:cs typeface="华文中宋" panose="02010600040101010101" charset="-122"/>
                </a:rPr>
                <a:t>题宝】</a:t>
              </a:r>
              <a:r>
                <a:rPr lang="zh-CN" altLang="en-US" sz="2200">
                  <a:latin typeface="华文中宋" panose="02010600040101010101" charset="-122"/>
                  <a:ea typeface="华文中宋" panose="02010600040101010101" charset="-122"/>
                  <a:cs typeface="华文中宋" panose="02010600040101010101" charset="-122"/>
                </a:rPr>
                <a:t>的同学</a:t>
              </a:r>
              <a:endParaRPr lang="zh-CN" altLang="en-US" sz="2200">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sz="2200">
                  <a:latin typeface="华文中宋" panose="02010600040101010101" charset="-122"/>
                  <a:ea typeface="华文中宋" panose="02010600040101010101" charset="-122"/>
                  <a:cs typeface="华文中宋" panose="02010600040101010101" charset="-122"/>
                </a:rPr>
                <a:t>→</a:t>
              </a:r>
              <a:r>
                <a:rPr lang="zh-CN" altLang="en-US" sz="2200">
                  <a:solidFill>
                    <a:srgbClr val="7030A0"/>
                  </a:solidFill>
                  <a:latin typeface="华文中宋" panose="02010600040101010101" charset="-122"/>
                  <a:ea typeface="华文中宋" panose="02010600040101010101" charset="-122"/>
                  <a:cs typeface="华文中宋" panose="02010600040101010101" charset="-122"/>
                </a:rPr>
                <a:t>只看【押题宝</a:t>
              </a:r>
              <a:r>
                <a:rPr lang="en-US" altLang="zh-CN" sz="2200">
                  <a:solidFill>
                    <a:srgbClr val="7030A0"/>
                  </a:solidFill>
                  <a:latin typeface="华文中宋" panose="02010600040101010101" charset="-122"/>
                  <a:ea typeface="华文中宋" panose="02010600040101010101" charset="-122"/>
                  <a:cs typeface="华文中宋" panose="02010600040101010101" charset="-122"/>
                </a:rPr>
                <a:t>&amp;</a:t>
              </a:r>
              <a:r>
                <a:rPr lang="zh-CN" altLang="en-US" sz="2200">
                  <a:solidFill>
                    <a:srgbClr val="7030A0"/>
                  </a:solidFill>
                  <a:latin typeface="华文中宋" panose="02010600040101010101" charset="-122"/>
                  <a:ea typeface="华文中宋" panose="02010600040101010101" charset="-122"/>
                  <a:cs typeface="华文中宋" panose="02010600040101010101" charset="-122"/>
                </a:rPr>
                <a:t>密押卷</a:t>
              </a:r>
              <a:r>
                <a:rPr lang="zh-CN" altLang="en-US" sz="2200">
                  <a:solidFill>
                    <a:srgbClr val="7030A0"/>
                  </a:solidFill>
                  <a:latin typeface="华文中宋" panose="02010600040101010101" charset="-122"/>
                  <a:ea typeface="华文中宋" panose="02010600040101010101" charset="-122"/>
                  <a:cs typeface="华文中宋" panose="02010600040101010101" charset="-122"/>
                </a:rPr>
                <a:t>】</a:t>
              </a:r>
              <a:r>
                <a:rPr lang="zh-CN" altLang="en-US" sz="2200">
                  <a:latin typeface="华文中宋" panose="02010600040101010101" charset="-122"/>
                  <a:ea typeface="华文中宋" panose="02010600040101010101" charset="-122"/>
                  <a:cs typeface="华文中宋" panose="02010600040101010101" charset="-122"/>
                </a:rPr>
                <a:t>资料夹内容</a:t>
              </a:r>
              <a:endParaRPr lang="zh-CN" altLang="en-US" sz="2200">
                <a:latin typeface="华文中宋" panose="02010600040101010101" charset="-122"/>
                <a:ea typeface="华文中宋" panose="02010600040101010101" charset="-122"/>
                <a:cs typeface="华文中宋" panose="02010600040101010101" charset="-122"/>
              </a:endParaRPr>
            </a:p>
            <a:p>
              <a:pPr>
                <a:lnSpc>
                  <a:spcPct val="130000"/>
                </a:lnSpc>
              </a:pPr>
              <a:endParaRPr lang="zh-CN" altLang="en-US" sz="2200">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sz="2200">
                  <a:solidFill>
                    <a:srgbClr val="7030A0"/>
                  </a:solidFill>
                  <a:latin typeface="华文中宋" panose="02010600040101010101" charset="-122"/>
                  <a:ea typeface="华文中宋" panose="02010600040101010101" charset="-122"/>
                  <a:cs typeface="华文中宋" panose="02010600040101010101" charset="-122"/>
                </a:rPr>
                <a:t>没有【押题宝】</a:t>
              </a:r>
              <a:r>
                <a:rPr lang="zh-CN" altLang="en-US" sz="2200">
                  <a:latin typeface="华文中宋" panose="02010600040101010101" charset="-122"/>
                  <a:ea typeface="华文中宋" panose="02010600040101010101" charset="-122"/>
                  <a:cs typeface="华文中宋" panose="02010600040101010101" charset="-122"/>
                </a:rPr>
                <a:t>的</a:t>
              </a:r>
              <a:r>
                <a:rPr lang="zh-CN" altLang="en-US" sz="2200">
                  <a:solidFill>
                    <a:schemeClr val="tx1"/>
                  </a:solidFill>
                  <a:latin typeface="华文中宋" panose="02010600040101010101" charset="-122"/>
                  <a:ea typeface="华文中宋" panose="02010600040101010101" charset="-122"/>
                  <a:cs typeface="华文中宋" panose="02010600040101010101" charset="-122"/>
                </a:rPr>
                <a:t>同学</a:t>
              </a:r>
              <a:endParaRPr lang="zh-CN" altLang="en-US" sz="2200">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sz="2200">
                  <a:latin typeface="华文中宋" panose="02010600040101010101" charset="-122"/>
                  <a:ea typeface="华文中宋" panose="02010600040101010101" charset="-122"/>
                  <a:cs typeface="华文中宋" panose="02010600040101010101" charset="-122"/>
                  <a:sym typeface="+mn-ea"/>
                </a:rPr>
                <a:t>→</a:t>
              </a:r>
              <a:r>
                <a:rPr lang="zh-CN" altLang="en-US" sz="2200">
                  <a:solidFill>
                    <a:srgbClr val="7030A0"/>
                  </a:solidFill>
                  <a:latin typeface="华文中宋" panose="02010600040101010101" charset="-122"/>
                  <a:ea typeface="华文中宋" panose="02010600040101010101" charset="-122"/>
                  <a:cs typeface="华文中宋" panose="02010600040101010101" charset="-122"/>
                  <a:sym typeface="+mn-ea"/>
                </a:rPr>
                <a:t>只看【考前冲刺资料】</a:t>
              </a:r>
              <a:r>
                <a:rPr lang="zh-CN" altLang="en-US" sz="2200">
                  <a:latin typeface="华文中宋" panose="02010600040101010101" charset="-122"/>
                  <a:ea typeface="华文中宋" panose="02010600040101010101" charset="-122"/>
                  <a:cs typeface="华文中宋" panose="02010600040101010101" charset="-122"/>
                  <a:sym typeface="+mn-ea"/>
                </a:rPr>
                <a:t>资料夹内容</a:t>
              </a:r>
              <a:endParaRPr lang="zh-CN" altLang="en-US" sz="2200">
                <a:latin typeface="华文中宋" panose="02010600040101010101" charset="-122"/>
                <a:ea typeface="华文中宋" panose="02010600040101010101" charset="-122"/>
                <a:cs typeface="华文中宋" panose="02010600040101010101" charset="-122"/>
                <a:sym typeface="+mn-ea"/>
              </a:endParaRPr>
            </a:p>
          </p:txBody>
        </p:sp>
        <p:sp>
          <p:nvSpPr>
            <p:cNvPr id="13" name="矩形 12"/>
            <p:cNvSpPr/>
            <p:nvPr/>
          </p:nvSpPr>
          <p:spPr>
            <a:xfrm>
              <a:off x="7542" y="5792"/>
              <a:ext cx="7789" cy="3696"/>
            </a:xfrm>
            <a:prstGeom prst="rect">
              <a:avLst/>
            </a:prstGeom>
            <a:noFill/>
            <a:ln w="82550" cmpd="thickThin">
              <a:solidFill>
                <a:srgbClr val="CD8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0" name="组合 19"/>
          <p:cNvGrpSpPr/>
          <p:nvPr/>
        </p:nvGrpSpPr>
        <p:grpSpPr>
          <a:xfrm>
            <a:off x="3796030" y="3218180"/>
            <a:ext cx="6423660" cy="3149600"/>
            <a:chOff x="5978" y="5068"/>
            <a:chExt cx="10116" cy="496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60000" flipH="1">
              <a:off x="5978" y="7961"/>
              <a:ext cx="1424" cy="1735"/>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8" y="5068"/>
              <a:ext cx="1110" cy="1353"/>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4818" y="8752"/>
              <a:ext cx="1151" cy="140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50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430260"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4.</a:t>
            </a:r>
            <a:r>
              <a:rPr sz="2400" dirty="0">
                <a:latin typeface="宋体" panose="02010600030101010101" pitchFamily="2" charset="-122"/>
                <a:ea typeface="宋体" panose="02010600030101010101" pitchFamily="2" charset="-122"/>
              </a:rPr>
              <a:t>规范经济学</a:t>
            </a:r>
            <a:endParaRPr sz="2400" dirty="0">
              <a:latin typeface="宋体" panose="02010600030101010101" pitchFamily="2" charset="-122"/>
              <a:ea typeface="宋体" panose="02010600030101010101" pitchFamily="2" charset="-122"/>
            </a:endParaRPr>
          </a:p>
          <a:p>
            <a:pPr>
              <a:lnSpc>
                <a:spcPct val="160000"/>
              </a:lnSpc>
            </a:pPr>
            <a:r>
              <a:rPr sz="2400" dirty="0">
                <a:latin typeface="宋体" panose="02010600030101010101" pitchFamily="2" charset="-122"/>
                <a:ea typeface="宋体" panose="02010600030101010101" pitchFamily="2" charset="-122"/>
              </a:rPr>
              <a:t>答：</a:t>
            </a:r>
            <a:endParaRPr sz="2400" dirty="0">
              <a:latin typeface="宋体" panose="02010600030101010101" pitchFamily="2" charset="-122"/>
              <a:ea typeface="宋体" panose="02010600030101010101" pitchFamily="2" charset="-122"/>
            </a:endParaRPr>
          </a:p>
          <a:p>
            <a:pPr>
              <a:lnSpc>
                <a:spcPct val="160000"/>
              </a:lnSpc>
            </a:pPr>
            <a:r>
              <a:rPr sz="2400" dirty="0">
                <a:latin typeface="宋体" panose="02010600030101010101" pitchFamily="2" charset="-122"/>
                <a:ea typeface="宋体" panose="02010600030101010101" pitchFamily="2" charset="-122"/>
              </a:rPr>
              <a:t>    规范经济学严格地讲是一种</a:t>
            </a:r>
            <a:r>
              <a:rPr sz="2400" b="1" dirty="0">
                <a:solidFill>
                  <a:srgbClr val="C00000"/>
                </a:solidFill>
                <a:latin typeface="宋体" panose="02010600030101010101" pitchFamily="2" charset="-122"/>
                <a:ea typeface="宋体" panose="02010600030101010101" pitchFamily="2" charset="-122"/>
              </a:rPr>
              <a:t>价值判断</a:t>
            </a:r>
            <a:r>
              <a:rPr sz="2400" dirty="0">
                <a:latin typeface="宋体" panose="02010600030101010101" pitchFamily="2" charset="-122"/>
                <a:ea typeface="宋体" panose="02010600030101010101" pitchFamily="2" charset="-122"/>
              </a:rPr>
              <a:t>的理论，或者说它是“</a:t>
            </a:r>
            <a:r>
              <a:rPr sz="2400" b="1" dirty="0">
                <a:solidFill>
                  <a:srgbClr val="C00000"/>
                </a:solidFill>
                <a:latin typeface="宋体" panose="02010600030101010101" pitchFamily="2" charset="-122"/>
                <a:ea typeface="宋体" panose="02010600030101010101" pitchFamily="2" charset="-122"/>
              </a:rPr>
              <a:t>应该是什么</a:t>
            </a:r>
            <a:r>
              <a:rPr sz="2400" dirty="0">
                <a:latin typeface="宋体" panose="02010600030101010101" pitchFamily="2" charset="-122"/>
                <a:ea typeface="宋体" panose="02010600030101010101" pitchFamily="2" charset="-122"/>
              </a:rPr>
              <a:t>”的理论。</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第一章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3044190"/>
          </a:xfrm>
          <a:prstGeom prst="rect">
            <a:avLst/>
          </a:prstGeom>
          <a:noFill/>
          <a:ln w="9525">
            <a:noFill/>
          </a:ln>
        </p:spPr>
        <p:txBody>
          <a:bodyPr wrap="square" anchor="t">
            <a:spAutoFit/>
          </a:bodyPr>
          <a:lstStyle/>
          <a:p>
            <a:pPr>
              <a:lnSpc>
                <a:spcPct val="160000"/>
              </a:lnSpc>
            </a:pPr>
            <a:r>
              <a:rPr lang="en-US" sz="2400" dirty="0">
                <a:solidFill>
                  <a:schemeClr val="tx1"/>
                </a:solidFill>
                <a:latin typeface="宋体" panose="02010600030101010101" pitchFamily="2" charset="-122"/>
                <a:ea typeface="宋体" panose="02010600030101010101" pitchFamily="2" charset="-122"/>
              </a:rPr>
              <a:t>1.</a:t>
            </a:r>
            <a:r>
              <a:rPr sz="2400" dirty="0">
                <a:solidFill>
                  <a:schemeClr val="tx1"/>
                </a:solidFill>
                <a:latin typeface="宋体" panose="02010600030101010101" pitchFamily="2" charset="-122"/>
                <a:ea typeface="宋体" panose="02010600030101010101" pitchFamily="2" charset="-122"/>
              </a:rPr>
              <a:t>劳动经济学</a:t>
            </a:r>
            <a:endParaRPr lang="zh-CN" altLang="en-US"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2.实证经济学</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3.“经济人”假设</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4.</a:t>
            </a:r>
            <a:r>
              <a:rPr sz="2400" dirty="0">
                <a:solidFill>
                  <a:schemeClr val="tx1"/>
                </a:solidFill>
                <a:latin typeface="宋体" panose="02010600030101010101" pitchFamily="2" charset="-122"/>
                <a:ea typeface="宋体" panose="02010600030101010101" pitchFamily="2" charset="-122"/>
              </a:rPr>
              <a:t>规范经济学</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5.</a:t>
            </a:r>
            <a:r>
              <a:rPr sz="2400" dirty="0">
                <a:solidFill>
                  <a:schemeClr val="tx1"/>
                </a:solidFill>
                <a:latin typeface="宋体" panose="02010600030101010101" pitchFamily="2" charset="-122"/>
                <a:ea typeface="宋体" panose="02010600030101010101" pitchFamily="2" charset="-122"/>
              </a:rPr>
              <a:t>交易障碍</a:t>
            </a:r>
            <a:endParaRPr lang="en-US" altLang="zh-CN" sz="2400" dirty="0">
              <a:solidFill>
                <a:schemeClr val="tx1"/>
              </a:solidFill>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第一章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430260" cy="30441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5.</a:t>
            </a:r>
            <a:r>
              <a:rPr sz="2400" dirty="0">
                <a:latin typeface="宋体" panose="02010600030101010101" pitchFamily="2" charset="-122"/>
                <a:ea typeface="宋体" panose="02010600030101010101" pitchFamily="2" charset="-122"/>
              </a:rPr>
              <a:t>交易障碍</a:t>
            </a:r>
            <a:endParaRPr sz="2400" dirty="0">
              <a:latin typeface="宋体" panose="02010600030101010101" pitchFamily="2" charset="-122"/>
              <a:ea typeface="宋体" panose="02010600030101010101" pitchFamily="2" charset="-122"/>
            </a:endParaRPr>
          </a:p>
          <a:p>
            <a:pPr>
              <a:lnSpc>
                <a:spcPct val="160000"/>
              </a:lnSpc>
            </a:pPr>
            <a:r>
              <a:rPr sz="2400" dirty="0">
                <a:latin typeface="宋体" panose="02010600030101010101" pitchFamily="2" charset="-122"/>
                <a:ea typeface="宋体" panose="02010600030101010101" pitchFamily="2" charset="-122"/>
              </a:rPr>
              <a:t>答：</a:t>
            </a:r>
            <a:endParaRPr sz="2400" dirty="0">
              <a:latin typeface="宋体" panose="02010600030101010101" pitchFamily="2" charset="-122"/>
              <a:ea typeface="宋体" panose="02010600030101010101" pitchFamily="2" charset="-122"/>
            </a:endParaRPr>
          </a:p>
          <a:p>
            <a:pPr>
              <a:lnSpc>
                <a:spcPct val="160000"/>
              </a:lnSpc>
            </a:pPr>
            <a:r>
              <a:rPr sz="2400" dirty="0">
                <a:latin typeface="宋体" panose="02010600030101010101" pitchFamily="2" charset="-122"/>
                <a:ea typeface="宋体" panose="02010600030101010101" pitchFamily="2" charset="-122"/>
              </a:rPr>
              <a:t>    交易障碍</a:t>
            </a:r>
            <a:r>
              <a:rPr sz="2400" b="1" dirty="0">
                <a:solidFill>
                  <a:srgbClr val="C00000"/>
                </a:solidFill>
                <a:latin typeface="宋体" panose="02010600030101010101" pitchFamily="2" charset="-122"/>
                <a:ea typeface="宋体" panose="02010600030101010101" pitchFamily="2" charset="-122"/>
              </a:rPr>
              <a:t>一方面</a:t>
            </a:r>
            <a:r>
              <a:rPr sz="2400" dirty="0">
                <a:latin typeface="宋体" panose="02010600030101010101" pitchFamily="2" charset="-122"/>
                <a:ea typeface="宋体" panose="02010600030101010101" pitchFamily="2" charset="-122"/>
              </a:rPr>
              <a:t>是指交易活动可能因一些</a:t>
            </a:r>
            <a:r>
              <a:rPr sz="2400" b="1" dirty="0">
                <a:solidFill>
                  <a:srgbClr val="C00000"/>
                </a:solidFill>
                <a:latin typeface="宋体" panose="02010600030101010101" pitchFamily="2" charset="-122"/>
                <a:ea typeface="宋体" panose="02010600030101010101" pitchFamily="2" charset="-122"/>
              </a:rPr>
              <a:t>法律</a:t>
            </a:r>
            <a:r>
              <a:rPr sz="2400" dirty="0">
                <a:latin typeface="宋体" panose="02010600030101010101" pitchFamily="2" charset="-122"/>
                <a:ea typeface="宋体" panose="02010600030101010101" pitchFamily="2" charset="-122"/>
              </a:rPr>
              <a:t>或制度的障碍因素而不能发生，</a:t>
            </a:r>
            <a:r>
              <a:rPr sz="2400" b="1" dirty="0">
                <a:solidFill>
                  <a:srgbClr val="C00000"/>
                </a:solidFill>
                <a:latin typeface="宋体" panose="02010600030101010101" pitchFamily="2" charset="-122"/>
                <a:ea typeface="宋体" panose="02010600030101010101" pitchFamily="2" charset="-122"/>
              </a:rPr>
              <a:t>另一方面</a:t>
            </a:r>
            <a:r>
              <a:rPr sz="2400" dirty="0">
                <a:latin typeface="宋体" panose="02010600030101010101" pitchFamily="2" charset="-122"/>
                <a:ea typeface="宋体" panose="02010600030101010101" pitchFamily="2" charset="-122"/>
              </a:rPr>
              <a:t>的障碍可能是由于实现这种交易活动的一方缺乏足够的</a:t>
            </a:r>
            <a:r>
              <a:rPr sz="2400" b="1" dirty="0">
                <a:solidFill>
                  <a:srgbClr val="C00000"/>
                </a:solidFill>
                <a:latin typeface="宋体" panose="02010600030101010101" pitchFamily="2" charset="-122"/>
                <a:ea typeface="宋体" panose="02010600030101010101" pitchFamily="2" charset="-122"/>
              </a:rPr>
              <a:t>资金</a:t>
            </a:r>
            <a:r>
              <a:rPr sz="2400" dirty="0">
                <a:latin typeface="宋体" panose="02010600030101010101" pitchFamily="2" charset="-122"/>
                <a:ea typeface="宋体" panose="02010600030101010101" pitchFamily="2" charset="-122"/>
              </a:rPr>
              <a:t>。</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第一章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p>
        </p:txBody>
      </p:sp>
      <p:sp>
        <p:nvSpPr>
          <p:cNvPr id="19" name="文本框 18"/>
          <p:cNvSpPr txBox="1"/>
          <p:nvPr/>
        </p:nvSpPr>
        <p:spPr>
          <a:xfrm>
            <a:off x="2306955" y="3169285"/>
            <a:ext cx="7578725" cy="1038860"/>
          </a:xfrm>
          <a:prstGeom prst="rect">
            <a:avLst/>
          </a:prstGeom>
          <a:noFill/>
        </p:spPr>
        <p:txBody>
          <a:bodyPr wrap="square" rtlCol="0">
            <a:spAutoFit/>
          </a:bodyPr>
          <a:lstStyle/>
          <a:p>
            <a:pPr algn="ctr">
              <a:lnSpc>
                <a:spcPct val="140000"/>
              </a:lnSpc>
            </a:pPr>
            <a:r>
              <a:rPr lang="zh-CN" altLang="en-US" sz="4400" b="1" dirty="0">
                <a:solidFill>
                  <a:srgbClr val="879880"/>
                </a:solidFill>
                <a:latin typeface="华文楷体" panose="02010600040101010101" charset="-122"/>
                <a:ea typeface="华文楷体" panose="02010600040101010101" charset="-122"/>
              </a:rPr>
              <a:t>劳动力供给</a:t>
            </a:r>
            <a:endParaRPr lang="zh-CN" altLang="en-US" sz="4400" b="1" dirty="0">
              <a:solidFill>
                <a:srgbClr val="879880"/>
              </a:solidFill>
              <a:latin typeface="华文楷体" panose="02010600040101010101" charset="-122"/>
              <a:ea typeface="华文楷体" panose="02010600040101010101"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225" r="21301"/>
          <a:stretch>
            <a:fillRect/>
          </a:stretch>
        </p:blipFill>
        <p:spPr>
          <a:xfrm flipH="1">
            <a:off x="-163830" y="-219385"/>
            <a:ext cx="2360168" cy="2232212"/>
          </a:xfrm>
          <a:prstGeom prst="rect">
            <a:avLst/>
          </a:prstGeom>
        </p:spPr>
      </p:pic>
      <p:sp>
        <p:nvSpPr>
          <p:cNvPr id="14" name="文本框 6"/>
          <p:cNvSpPr txBox="1">
            <a:spLocks noChangeArrowheads="1"/>
          </p:cNvSpPr>
          <p:nvPr/>
        </p:nvSpPr>
        <p:spPr bwMode="auto">
          <a:xfrm>
            <a:off x="5166039" y="2130222"/>
            <a:ext cx="186118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lnSpc>
                <a:spcPct val="140000"/>
              </a:lnSpc>
              <a:spcBef>
                <a:spcPct val="0"/>
              </a:spcBef>
              <a:spcAft>
                <a:spcPct val="0"/>
              </a:spcAft>
              <a:defRPr/>
            </a:pPr>
            <a:r>
              <a:rPr lang="zh-CN" altLang="en-US" sz="4400" b="1" dirty="0">
                <a:solidFill>
                  <a:srgbClr val="BE7B5A"/>
                </a:solidFill>
                <a:latin typeface="华文楷体" panose="02010600040101010101" charset="-122"/>
                <a:ea typeface="华文楷体" panose="02010600040101010101" charset="-122"/>
              </a:rPr>
              <a:t>第二章</a:t>
            </a:r>
            <a:endParaRPr lang="zh-CN" altLang="en-US" sz="4400" b="1" dirty="0">
              <a:solidFill>
                <a:srgbClr val="BE7B5A"/>
              </a:solidFill>
              <a:latin typeface="华文楷体" panose="02010600040101010101" charset="-122"/>
              <a:ea typeface="华文楷体" panose="02010600040101010101"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9225" r="21301"/>
          <a:stretch>
            <a:fillRect/>
          </a:stretch>
        </p:blipFill>
        <p:spPr>
          <a:xfrm flipH="1">
            <a:off x="-177165" y="-221290"/>
            <a:ext cx="2360168" cy="223221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23240" y="915035"/>
            <a:ext cx="4382135" cy="5406390"/>
          </a:xfrm>
          <a:prstGeom prst="rect">
            <a:avLst/>
          </a:prstGeom>
          <a:noFill/>
          <a:ln w="9525">
            <a:noFill/>
          </a:ln>
        </p:spPr>
        <p:txBody>
          <a:bodyPr wrap="square" anchor="t">
            <a:spAutoFit/>
          </a:bodyPr>
          <a:lstStyle/>
          <a:p>
            <a:pPr>
              <a:lnSpc>
                <a:spcPct val="160000"/>
              </a:lnSpc>
            </a:pPr>
            <a:r>
              <a:rPr lang="en-US" sz="2400" dirty="0">
                <a:solidFill>
                  <a:schemeClr val="tx1"/>
                </a:solidFill>
                <a:latin typeface="宋体" panose="02010600030101010101" pitchFamily="2" charset="-122"/>
                <a:ea typeface="宋体" panose="02010600030101010101" pitchFamily="2" charset="-122"/>
              </a:rPr>
              <a:t>1.</a:t>
            </a:r>
            <a:r>
              <a:rPr sz="2400" dirty="0">
                <a:solidFill>
                  <a:schemeClr val="tx1"/>
                </a:solidFill>
                <a:latin typeface="宋体" panose="02010600030101010101" pitchFamily="2" charset="-122"/>
                <a:ea typeface="宋体" panose="02010600030101010101" pitchFamily="2" charset="-122"/>
              </a:rPr>
              <a:t>劳动供给</a:t>
            </a:r>
            <a:endParaRPr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2.闲暇</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3.无差异曲线</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4.</a:t>
            </a:r>
            <a:r>
              <a:rPr sz="2400" dirty="0">
                <a:solidFill>
                  <a:schemeClr val="tx1"/>
                </a:solidFill>
                <a:latin typeface="宋体" panose="02010600030101010101" pitchFamily="2" charset="-122"/>
                <a:ea typeface="宋体" panose="02010600030101010101" pitchFamily="2" charset="-122"/>
              </a:rPr>
              <a:t>预算约束线（预算线）</a:t>
            </a:r>
            <a:endParaRPr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5.</a:t>
            </a:r>
            <a:r>
              <a:rPr lang="en-US" sz="2400" b="1" dirty="0">
                <a:solidFill>
                  <a:srgbClr val="C00000"/>
                </a:solidFill>
                <a:latin typeface="宋体" panose="02010600030101010101" pitchFamily="2" charset="-122"/>
                <a:ea typeface="宋体" panose="02010600030101010101" pitchFamily="2" charset="-122"/>
              </a:rPr>
              <a:t>个人劳动供给曲线</a:t>
            </a:r>
            <a:endParaRPr sz="2400" dirty="0">
              <a:solidFill>
                <a:schemeClr val="tx1"/>
              </a:solidFill>
              <a:latin typeface="宋体" panose="02010600030101010101" pitchFamily="2" charset="-122"/>
              <a:ea typeface="宋体" panose="02010600030101010101" pitchFamily="2" charset="-122"/>
            </a:endParaRPr>
          </a:p>
          <a:p>
            <a:pPr>
              <a:lnSpc>
                <a:spcPct val="160000"/>
              </a:lnSpc>
            </a:pPr>
            <a:r>
              <a:rPr lang="en-US" sz="2400" dirty="0">
                <a:solidFill>
                  <a:schemeClr val="tx1"/>
                </a:solidFill>
                <a:latin typeface="宋体" panose="02010600030101010101" pitchFamily="2" charset="-122"/>
                <a:ea typeface="宋体" panose="02010600030101010101" pitchFamily="2" charset="-122"/>
              </a:rPr>
              <a:t>6.</a:t>
            </a:r>
            <a:r>
              <a:rPr lang="en-US" sz="2400" b="1" dirty="0">
                <a:solidFill>
                  <a:srgbClr val="C00000"/>
                </a:solidFill>
                <a:latin typeface="宋体" panose="02010600030101010101" pitchFamily="2" charset="-122"/>
                <a:ea typeface="宋体" panose="02010600030101010101" pitchFamily="2" charset="-122"/>
              </a:rPr>
              <a:t>收入效应</a:t>
            </a:r>
            <a:endParaRPr lang="en-US" sz="2400" dirty="0">
              <a:solidFill>
                <a:schemeClr val="tx1"/>
              </a:solidFill>
              <a:latin typeface="宋体" panose="02010600030101010101" pitchFamily="2" charset="-122"/>
              <a:ea typeface="宋体" panose="02010600030101010101" pitchFamily="2" charset="-122"/>
            </a:endParaRPr>
          </a:p>
          <a:p>
            <a:pPr>
              <a:lnSpc>
                <a:spcPct val="160000"/>
              </a:lnSpc>
            </a:pPr>
            <a:r>
              <a:rPr lang="en-US" sz="2400" dirty="0">
                <a:solidFill>
                  <a:schemeClr val="tx1"/>
                </a:solidFill>
                <a:latin typeface="宋体" panose="02010600030101010101" pitchFamily="2" charset="-122"/>
                <a:ea typeface="宋体" panose="02010600030101010101" pitchFamily="2" charset="-122"/>
              </a:rPr>
              <a:t>7.</a:t>
            </a:r>
            <a:r>
              <a:rPr lang="en-US" sz="2400" b="1" dirty="0">
                <a:solidFill>
                  <a:srgbClr val="C00000"/>
                </a:solidFill>
                <a:latin typeface="宋体" panose="02010600030101010101" pitchFamily="2" charset="-122"/>
                <a:ea typeface="宋体" panose="02010600030101010101" pitchFamily="2" charset="-122"/>
              </a:rPr>
              <a:t>替代效应</a:t>
            </a:r>
            <a:endParaRPr lang="en-US" sz="2400" dirty="0">
              <a:solidFill>
                <a:schemeClr val="tx1"/>
              </a:solidFill>
              <a:latin typeface="宋体" panose="02010600030101010101" pitchFamily="2" charset="-122"/>
              <a:ea typeface="宋体" panose="02010600030101010101" pitchFamily="2" charset="-122"/>
            </a:endParaRPr>
          </a:p>
          <a:p>
            <a:pPr>
              <a:lnSpc>
                <a:spcPct val="160000"/>
              </a:lnSpc>
            </a:pPr>
            <a:r>
              <a:rPr lang="en-US" sz="2400" dirty="0">
                <a:solidFill>
                  <a:schemeClr val="tx1"/>
                </a:solidFill>
                <a:latin typeface="宋体" panose="02010600030101010101" pitchFamily="2" charset="-122"/>
                <a:ea typeface="宋体" panose="02010600030101010101" pitchFamily="2" charset="-122"/>
              </a:rPr>
              <a:t>8.市场劳动供给曲线</a:t>
            </a:r>
            <a:endParaRPr lang="en-US" sz="2400" dirty="0">
              <a:solidFill>
                <a:schemeClr val="tx1"/>
              </a:solidFill>
              <a:latin typeface="宋体" panose="02010600030101010101" pitchFamily="2" charset="-122"/>
              <a:ea typeface="宋体" panose="02010600030101010101" pitchFamily="2" charset="-122"/>
            </a:endParaRPr>
          </a:p>
          <a:p>
            <a:pPr>
              <a:lnSpc>
                <a:spcPct val="160000"/>
              </a:lnSpc>
            </a:pPr>
            <a:r>
              <a:rPr lang="en-US" sz="2400" dirty="0">
                <a:solidFill>
                  <a:schemeClr val="tx1"/>
                </a:solidFill>
                <a:latin typeface="宋体" panose="02010600030101010101" pitchFamily="2" charset="-122"/>
                <a:ea typeface="宋体" panose="02010600030101010101" pitchFamily="2" charset="-122"/>
              </a:rPr>
              <a:t>9.家庭等产量曲线</a:t>
            </a:r>
            <a:endParaRPr lang="en-US" sz="2400" dirty="0">
              <a:solidFill>
                <a:schemeClr val="tx1"/>
              </a:solidFill>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6819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劳动供给</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7985125" cy="30441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劳动供给</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劳动供给是指劳动者</a:t>
            </a:r>
            <a:r>
              <a:rPr lang="zh-CN" altLang="en-US" sz="2400" b="1" dirty="0">
                <a:solidFill>
                  <a:srgbClr val="C00000"/>
                </a:solidFill>
                <a:latin typeface="宋体" panose="02010600030101010101" pitchFamily="2" charset="-122"/>
                <a:ea typeface="宋体" panose="02010600030101010101" pitchFamily="2" charset="-122"/>
              </a:rPr>
              <a:t>提供</a:t>
            </a:r>
            <a:r>
              <a:rPr lang="zh-CN" altLang="en-US" sz="2400" dirty="0">
                <a:latin typeface="宋体" panose="02010600030101010101" pitchFamily="2" charset="-122"/>
                <a:ea typeface="宋体" panose="02010600030101010101" pitchFamily="2" charset="-122"/>
              </a:rPr>
              <a:t>的劳动数量，其测量指标是“人--小时数”，指在一定时间内一定数量的劳动者为市场提供的</a:t>
            </a:r>
            <a:r>
              <a:rPr lang="zh-CN" altLang="en-US" sz="2400" b="1" dirty="0">
                <a:solidFill>
                  <a:srgbClr val="C00000"/>
                </a:solidFill>
                <a:latin typeface="宋体" panose="02010600030101010101" pitchFamily="2" charset="-122"/>
                <a:ea typeface="宋体" panose="02010600030101010101" pitchFamily="2" charset="-122"/>
              </a:rPr>
              <a:t>劳动时数</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2725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劳动供给</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2.闲暇</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7985125" cy="30441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闲暇</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设劳动供给量为6小时，则全部时间资源中的剩余部分为10个小时，我们将之称为“闲暇”时间。闲暇指可以用于各种</a:t>
            </a:r>
            <a:r>
              <a:rPr lang="zh-CN" altLang="en-US" sz="2400" b="1" dirty="0">
                <a:solidFill>
                  <a:srgbClr val="C00000"/>
                </a:solidFill>
                <a:latin typeface="宋体" panose="02010600030101010101" pitchFamily="2" charset="-122"/>
                <a:ea typeface="宋体" panose="02010600030101010101" pitchFamily="2" charset="-122"/>
              </a:rPr>
              <a:t>消费活动</a:t>
            </a:r>
            <a:r>
              <a:rPr lang="zh-CN" altLang="en-US" sz="2400" dirty="0">
                <a:latin typeface="宋体" panose="02010600030101010101" pitchFamily="2" charset="-122"/>
                <a:ea typeface="宋体" panose="02010600030101010101" pitchFamily="2" charset="-122"/>
              </a:rPr>
              <a:t>的时间。</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8630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劳动供给</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2.闲暇</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3.无差异曲线</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7"/>
          <p:cNvSpPr/>
          <p:nvPr/>
        </p:nvSpPr>
        <p:spPr>
          <a:xfrm>
            <a:off x="337503" y="285115"/>
            <a:ext cx="5694680" cy="460375"/>
          </a:xfrm>
          <a:prstGeom prst="rect">
            <a:avLst/>
          </a:prstGeom>
          <a:solidFill>
            <a:srgbClr val="FFC13A"/>
          </a:solidFill>
        </p:spPr>
        <p:style>
          <a:lnRef idx="2">
            <a:schemeClr val="accent2"/>
          </a:lnRef>
          <a:fillRef idx="1">
            <a:schemeClr val="lt1"/>
          </a:fillRef>
          <a:effectRef idx="0">
            <a:schemeClr val="accent2"/>
          </a:effectRef>
          <a:fontRef idx="minor">
            <a:schemeClr val="dk1"/>
          </a:fontRef>
        </p:style>
        <p:txBody>
          <a:bodyPr wrap="none">
            <a:spAutoFit/>
          </a:bodyPr>
          <a:lstStyle/>
          <a:p>
            <a:pPr lvl="0" algn="l">
              <a:lnSpc>
                <a:spcPct val="100000"/>
              </a:lnSpc>
            </a:pPr>
            <a:r>
              <a:rPr lang="zh-CN" altLang="en-US" sz="24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a:t>
            </a:r>
            <a:r>
              <a:rPr lang="en-US" altLang="zh-CN" sz="24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00</a:t>
            </a:r>
            <a:r>
              <a:rPr lang="en-US" sz="24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164</a:t>
            </a:r>
            <a:r>
              <a:rPr lang="zh-CN" altLang="en-US" sz="24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劳动经济学</a:t>
            </a:r>
            <a:r>
              <a:rPr lang="zh-CN" altLang="en-US" sz="24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（江苏）》试卷结构</a:t>
            </a:r>
            <a:endParaRPr lang="zh-CN" altLang="en-US" sz="2400" b="1">
              <a:solidFill>
                <a:schemeClr val="tx1"/>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2" name="表格 1"/>
          <p:cNvGraphicFramePr/>
          <p:nvPr>
            <p:custDataLst>
              <p:tags r:id="rId1"/>
            </p:custDataLst>
          </p:nvPr>
        </p:nvGraphicFramePr>
        <p:xfrm>
          <a:off x="286385" y="897157"/>
          <a:ext cx="10241280" cy="5373370"/>
        </p:xfrm>
        <a:graphic>
          <a:graphicData uri="http://schemas.openxmlformats.org/drawingml/2006/table">
            <a:tbl>
              <a:tblPr firstRow="1" bandRow="1">
                <a:tableStyleId>{5940675A-B579-460E-94D1-54222C63F5DA}</a:tableStyleId>
              </a:tblPr>
              <a:tblGrid>
                <a:gridCol w="1576070"/>
                <a:gridCol w="2651125"/>
                <a:gridCol w="1576705"/>
                <a:gridCol w="2432685"/>
                <a:gridCol w="2004695"/>
              </a:tblGrid>
              <a:tr h="0">
                <a:tc>
                  <a:txBody>
                    <a:bodyPr/>
                    <a:p>
                      <a:pPr indent="0" algn="ctr">
                        <a:lnSpc>
                          <a:spcPct val="150000"/>
                        </a:lnSpc>
                        <a:spcBef>
                          <a:spcPts val="0"/>
                        </a:spcBef>
                        <a:spcAft>
                          <a:spcPts val="0"/>
                        </a:spcAft>
                        <a:buNone/>
                      </a:pPr>
                      <a:r>
                        <a:rPr lang="en-US" sz="2400" b="1" spc="130">
                          <a:solidFill>
                            <a:srgbClr val="FFFFFF"/>
                          </a:solidFill>
                          <a:latin typeface="宋体" panose="02010600030101010101" pitchFamily="2" charset="-122"/>
                          <a:ea typeface="宋体" panose="02010600030101010101" pitchFamily="2" charset="-122"/>
                        </a:rPr>
                        <a:t>序号</a:t>
                      </a:r>
                      <a:endParaRPr lang="en-US" sz="2400" b="1" spc="130">
                        <a:solidFill>
                          <a:srgbClr val="FFFFFF"/>
                        </a:solidFill>
                        <a:latin typeface="宋体" panose="02010600030101010101" pitchFamily="2" charset="-122"/>
                        <a:ea typeface="宋体" panose="02010600030101010101" pitchFamily="2" charset="-122"/>
                      </a:endParaRPr>
                    </a:p>
                  </a:txBody>
                  <a:tcPr marL="215900" marR="215900" marT="133350" marB="133350" vert="horz" anchor="ct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ctr">
                        <a:lnSpc>
                          <a:spcPct val="150000"/>
                        </a:lnSpc>
                        <a:spcBef>
                          <a:spcPts val="0"/>
                        </a:spcBef>
                        <a:spcAft>
                          <a:spcPts val="0"/>
                        </a:spcAft>
                        <a:buNone/>
                      </a:pPr>
                      <a:r>
                        <a:rPr lang="en-US" sz="2400" b="1" spc="130">
                          <a:solidFill>
                            <a:srgbClr val="FFFFFF"/>
                          </a:solidFill>
                          <a:latin typeface="宋体" panose="02010600030101010101" pitchFamily="2" charset="-122"/>
                          <a:ea typeface="宋体" panose="02010600030101010101" pitchFamily="2" charset="-122"/>
                        </a:rPr>
                        <a:t>题型</a:t>
                      </a:r>
                      <a:endParaRPr lang="en-US" sz="2400" b="1" spc="130">
                        <a:solidFill>
                          <a:srgbClr val="FFFFFF"/>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ctr">
                        <a:lnSpc>
                          <a:spcPct val="150000"/>
                        </a:lnSpc>
                        <a:spcBef>
                          <a:spcPts val="0"/>
                        </a:spcBef>
                        <a:spcAft>
                          <a:spcPts val="0"/>
                        </a:spcAft>
                        <a:buNone/>
                      </a:pPr>
                      <a:r>
                        <a:rPr lang="en-US" sz="2400" b="1" spc="130">
                          <a:solidFill>
                            <a:srgbClr val="FFFFFF"/>
                          </a:solidFill>
                          <a:latin typeface="宋体" panose="02010600030101010101" pitchFamily="2" charset="-122"/>
                          <a:ea typeface="宋体" panose="02010600030101010101" pitchFamily="2" charset="-122"/>
                        </a:rPr>
                        <a:t>题量</a:t>
                      </a:r>
                      <a:endParaRPr lang="en-US" sz="2400" b="1" spc="130">
                        <a:solidFill>
                          <a:srgbClr val="FFFFFF"/>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ctr">
                        <a:lnSpc>
                          <a:spcPct val="150000"/>
                        </a:lnSpc>
                        <a:spcBef>
                          <a:spcPts val="0"/>
                        </a:spcBef>
                        <a:spcAft>
                          <a:spcPts val="0"/>
                        </a:spcAft>
                        <a:buNone/>
                      </a:pPr>
                      <a:r>
                        <a:rPr lang="en-US" sz="2400" b="1" spc="130">
                          <a:solidFill>
                            <a:srgbClr val="FFFFFF"/>
                          </a:solidFill>
                          <a:latin typeface="宋体" panose="02010600030101010101" pitchFamily="2" charset="-122"/>
                          <a:ea typeface="宋体" panose="02010600030101010101" pitchFamily="2" charset="-122"/>
                        </a:rPr>
                        <a:t>单题分值</a:t>
                      </a:r>
                      <a:endParaRPr lang="en-US" sz="2400" b="1" spc="130">
                        <a:solidFill>
                          <a:srgbClr val="FFFFFF"/>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ctr">
                        <a:lnSpc>
                          <a:spcPct val="150000"/>
                        </a:lnSpc>
                        <a:spcBef>
                          <a:spcPts val="0"/>
                        </a:spcBef>
                        <a:spcAft>
                          <a:spcPts val="0"/>
                        </a:spcAft>
                        <a:buNone/>
                      </a:pPr>
                      <a:r>
                        <a:rPr lang="en-US" sz="2400" b="1" spc="130">
                          <a:solidFill>
                            <a:srgbClr val="FFFFFF"/>
                          </a:solidFill>
                          <a:latin typeface="宋体" panose="02010600030101010101" pitchFamily="2" charset="-122"/>
                          <a:ea typeface="宋体" panose="02010600030101010101" pitchFamily="2" charset="-122"/>
                        </a:rPr>
                        <a:t>总分值</a:t>
                      </a:r>
                      <a:endParaRPr lang="en-US" sz="2400" b="1" spc="130">
                        <a:solidFill>
                          <a:srgbClr val="FFFFFF"/>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0">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一</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单选题</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25</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1</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25</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lnTlToBr>
                      <a:noFill/>
                    </a:lnTlToBr>
                    <a:lnBlToTr>
                      <a:noFill/>
                    </a:lnBlToTr>
                    <a:solidFill>
                      <a:srgbClr val="F2F2F2"/>
                    </a:solidFill>
                  </a:tcPr>
                </a:tc>
              </a:tr>
              <a:tr h="0">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二</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填空题</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10</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1</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10</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0">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三</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名词解释题</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5</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3</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15</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tr>
              <a:tr h="0">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四</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简答题</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5</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6</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30</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0">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五</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论述题</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2</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10</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20</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tr>
              <a:tr h="938530">
                <a:tc gridSpan="2">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合计</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hMerge="1">
                  <a:tcPr>
                    <a:lnR w="3175">
                      <a:solidFill>
                        <a:srgbClr val="144D73"/>
                      </a:solidFill>
                      <a:prstDash val="dot"/>
                    </a:lnR>
                    <a:lnT w="3175">
                      <a:solidFill>
                        <a:srgbClr val="144D73"/>
                      </a:solidFill>
                      <a:prstDash val="dot"/>
                    </a:lnT>
                    <a:lnB w="19050" cap="rnd">
                      <a:solidFill>
                        <a:srgbClr val="144D73"/>
                      </a:solidFill>
                      <a:prstDash val="solid"/>
                    </a:lnB>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47</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p>
                      <a:pPr indent="0" algn="ctr">
                        <a:lnSpc>
                          <a:spcPct val="150000"/>
                        </a:lnSpc>
                        <a:spcBef>
                          <a:spcPts val="0"/>
                        </a:spcBef>
                        <a:spcAft>
                          <a:spcPts val="0"/>
                        </a:spcAft>
                        <a:buNone/>
                      </a:pPr>
                      <a:r>
                        <a:rPr lang="en-US" sz="2000" b="1" spc="130">
                          <a:solidFill>
                            <a:schemeClr val="tx1"/>
                          </a:solidFill>
                          <a:latin typeface="宋体" panose="02010600030101010101" pitchFamily="2" charset="-122"/>
                          <a:ea typeface="宋体" panose="02010600030101010101" pitchFamily="2" charset="-122"/>
                        </a:rPr>
                        <a:t>100</a:t>
                      </a:r>
                      <a:endParaRPr lang="en-US" sz="2000" b="1" spc="130">
                        <a:solidFill>
                          <a:schemeClr val="tx1"/>
                        </a:solidFill>
                        <a:latin typeface="宋体" panose="02010600030101010101" pitchFamily="2" charset="-122"/>
                        <a:ea typeface="宋体" panose="02010600030101010101" pitchFamily="2" charset="-122"/>
                      </a:endParaRPr>
                    </a:p>
                  </a:txBody>
                  <a:tcPr marL="215900" marR="215900" marT="133350" marB="133350" vert="horz" anchor="ct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317230"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无差异曲线</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无差异曲线是指能够给消费者带来</a:t>
            </a:r>
            <a:r>
              <a:rPr lang="zh-CN" altLang="en-US" sz="2400" b="1" dirty="0">
                <a:solidFill>
                  <a:srgbClr val="C00000"/>
                </a:solidFill>
                <a:latin typeface="宋体" panose="02010600030101010101" pitchFamily="2" charset="-122"/>
                <a:ea typeface="宋体" panose="02010600030101010101" pitchFamily="2" charset="-122"/>
              </a:rPr>
              <a:t>相同</a:t>
            </a:r>
            <a:r>
              <a:rPr lang="zh-CN" altLang="en-US" sz="2400" dirty="0">
                <a:latin typeface="宋体" panose="02010600030101010101" pitchFamily="2" charset="-122"/>
                <a:ea typeface="宋体" panose="02010600030101010101" pitchFamily="2" charset="-122"/>
              </a:rPr>
              <a:t>满足程度或</a:t>
            </a:r>
            <a:r>
              <a:rPr lang="zh-CN" altLang="en-US" sz="2400" b="1" dirty="0">
                <a:solidFill>
                  <a:srgbClr val="C00000"/>
                </a:solidFill>
                <a:latin typeface="宋体" panose="02010600030101010101" pitchFamily="2" charset="-122"/>
                <a:ea typeface="宋体" panose="02010600030101010101" pitchFamily="2" charset="-122"/>
              </a:rPr>
              <a:t>效用</a:t>
            </a:r>
            <a:r>
              <a:rPr lang="zh-CN" altLang="en-US" sz="2400" dirty="0">
                <a:latin typeface="宋体" panose="02010600030101010101" pitchFamily="2" charset="-122"/>
                <a:ea typeface="宋体" panose="02010600030101010101" pitchFamily="2" charset="-122"/>
              </a:rPr>
              <a:t>的所有闲暇和收入的组合点的轨迹。</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劳动供给</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2.闲暇</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3.无差异曲线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4.预算约束线（预算线）</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317230"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预算约束线（预算线）</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预算约束线（预算线）即代表了可能的</a:t>
            </a:r>
            <a:r>
              <a:rPr lang="zh-CN" altLang="en-US" sz="2400" b="1" dirty="0">
                <a:solidFill>
                  <a:srgbClr val="C00000"/>
                </a:solidFill>
                <a:latin typeface="宋体" panose="02010600030101010101" pitchFamily="2" charset="-122"/>
                <a:ea typeface="宋体" panose="02010600030101010101" pitchFamily="2" charset="-122"/>
              </a:rPr>
              <a:t>收入</a:t>
            </a:r>
            <a:r>
              <a:rPr lang="zh-CN" altLang="en-US" sz="2400" dirty="0">
                <a:latin typeface="宋体" panose="02010600030101010101" pitchFamily="2" charset="-122"/>
                <a:ea typeface="宋体" panose="02010600030101010101" pitchFamily="2" charset="-122"/>
              </a:rPr>
              <a:t>和</a:t>
            </a:r>
            <a:r>
              <a:rPr lang="zh-CN" altLang="en-US" sz="2400" b="1" dirty="0">
                <a:solidFill>
                  <a:srgbClr val="C00000"/>
                </a:solidFill>
                <a:latin typeface="宋体" panose="02010600030101010101" pitchFamily="2" charset="-122"/>
                <a:ea typeface="宋体" panose="02010600030101010101" pitchFamily="2" charset="-122"/>
              </a:rPr>
              <a:t>工作时数</a:t>
            </a:r>
            <a:r>
              <a:rPr lang="zh-CN" altLang="en-US" sz="2400" dirty="0">
                <a:latin typeface="宋体" panose="02010600030101010101" pitchFamily="2" charset="-122"/>
                <a:ea typeface="宋体" panose="02010600030101010101" pitchFamily="2" charset="-122"/>
              </a:rPr>
              <a:t>的各种组合的连线。</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30441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劳动供给</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2.闲暇</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3.无差异曲线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4.预算约束线（预算线）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5.个人劳动供给曲线</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85761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个人劳动供给曲线</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个人劳动供给曲线代表了</a:t>
            </a:r>
            <a:r>
              <a:rPr lang="zh-CN" altLang="en-US" sz="2400" b="1" dirty="0">
                <a:solidFill>
                  <a:srgbClr val="C00000"/>
                </a:solidFill>
                <a:latin typeface="宋体" panose="02010600030101010101" pitchFamily="2" charset="-122"/>
                <a:ea typeface="宋体" panose="02010600030101010101" pitchFamily="2" charset="-122"/>
              </a:rPr>
              <a:t>工资率</a:t>
            </a:r>
            <a:r>
              <a:rPr lang="zh-CN" altLang="en-US" sz="2400" dirty="0">
                <a:latin typeface="宋体" panose="02010600030101010101" pitchFamily="2" charset="-122"/>
                <a:ea typeface="宋体" panose="02010600030101010101" pitchFamily="2" charset="-122"/>
              </a:rPr>
              <a:t>与个人供给市场的</a:t>
            </a:r>
            <a:r>
              <a:rPr lang="zh-CN" altLang="en-US" sz="2400" b="1" dirty="0">
                <a:solidFill>
                  <a:srgbClr val="C00000"/>
                </a:solidFill>
                <a:latin typeface="宋体" panose="02010600030101010101" pitchFamily="2" charset="-122"/>
                <a:ea typeface="宋体" panose="02010600030101010101" pitchFamily="2" charset="-122"/>
              </a:rPr>
              <a:t>劳动时数</a:t>
            </a:r>
            <a:r>
              <a:rPr lang="zh-CN" altLang="en-US" sz="2400" dirty="0">
                <a:latin typeface="宋体" panose="02010600030101010101" pitchFamily="2" charset="-122"/>
                <a:ea typeface="宋体" panose="02010600030101010101" pitchFamily="2" charset="-122"/>
              </a:rPr>
              <a:t>之间的关系。</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36347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劳动供给</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2.闲暇</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3.无差异曲线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4.预算约束线（预算线）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5.个人劳动供给曲线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6.收入效应</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85761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收入效应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收入效应是指在保持</a:t>
            </a:r>
            <a:r>
              <a:rPr lang="zh-CN" altLang="en-US" sz="2400" b="1" dirty="0">
                <a:solidFill>
                  <a:srgbClr val="C00000"/>
                </a:solidFill>
                <a:latin typeface="宋体" panose="02010600030101010101" pitchFamily="2" charset="-122"/>
                <a:ea typeface="宋体" panose="02010600030101010101" pitchFamily="2" charset="-122"/>
              </a:rPr>
              <a:t>工资不变</a:t>
            </a:r>
            <a:r>
              <a:rPr lang="zh-CN" altLang="en-US" sz="2400" dirty="0">
                <a:latin typeface="宋体" panose="02010600030101010101" pitchFamily="2" charset="-122"/>
                <a:ea typeface="宋体" panose="02010600030101010101" pitchFamily="2" charset="-122"/>
              </a:rPr>
              <a:t>的条件下，</a:t>
            </a:r>
            <a:r>
              <a:rPr lang="zh-CN" altLang="en-US" sz="2400" b="1" dirty="0">
                <a:solidFill>
                  <a:srgbClr val="C00000"/>
                </a:solidFill>
                <a:latin typeface="宋体" panose="02010600030101010101" pitchFamily="2" charset="-122"/>
                <a:ea typeface="宋体" panose="02010600030101010101" pitchFamily="2" charset="-122"/>
              </a:rPr>
              <a:t>收入变动</a:t>
            </a:r>
            <a:r>
              <a:rPr lang="zh-CN" altLang="en-US" sz="2400" dirty="0">
                <a:latin typeface="宋体" panose="02010600030101010101" pitchFamily="2" charset="-122"/>
                <a:ea typeface="宋体" panose="02010600030101010101" pitchFamily="2" charset="-122"/>
              </a:rPr>
              <a:t>所引起的工作时数变动的比例。</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42252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劳动供给</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2.闲暇</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3.无差异曲线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4.预算约束线（预算线）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5.个人劳动供给曲线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6.收入效应</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7.替代效应</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85761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7.</a:t>
            </a:r>
            <a:r>
              <a:rPr lang="zh-CN" altLang="en-US" sz="2400" dirty="0">
                <a:latin typeface="宋体" panose="02010600030101010101" pitchFamily="2" charset="-122"/>
                <a:ea typeface="宋体" panose="02010600030101010101" pitchFamily="2" charset="-122"/>
              </a:rPr>
              <a:t>替代效应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替代效应是指当</a:t>
            </a:r>
            <a:r>
              <a:rPr lang="zh-CN" altLang="en-US" sz="2400" b="1" dirty="0">
                <a:solidFill>
                  <a:srgbClr val="C00000"/>
                </a:solidFill>
                <a:latin typeface="宋体" panose="02010600030101010101" pitchFamily="2" charset="-122"/>
                <a:ea typeface="宋体" panose="02010600030101010101" pitchFamily="2" charset="-122"/>
              </a:rPr>
              <a:t>闲暇</a:t>
            </a:r>
            <a:r>
              <a:rPr lang="zh-CN" altLang="en-US" sz="2400" dirty="0">
                <a:latin typeface="宋体" panose="02010600030101010101" pitchFamily="2" charset="-122"/>
                <a:ea typeface="宋体" panose="02010600030101010101" pitchFamily="2" charset="-122"/>
              </a:rPr>
              <a:t>的</a:t>
            </a:r>
            <a:r>
              <a:rPr lang="zh-CN" altLang="en-US" sz="2400" b="1" dirty="0">
                <a:solidFill>
                  <a:srgbClr val="C00000"/>
                </a:solidFill>
                <a:latin typeface="宋体" panose="02010600030101010101" pitchFamily="2" charset="-122"/>
                <a:ea typeface="宋体" panose="02010600030101010101" pitchFamily="2" charset="-122"/>
              </a:rPr>
              <a:t>价格上升</a:t>
            </a:r>
            <a:r>
              <a:rPr lang="zh-CN" altLang="en-US" sz="2400" dirty="0">
                <a:latin typeface="宋体" panose="02010600030101010101" pitchFamily="2" charset="-122"/>
                <a:ea typeface="宋体" panose="02010600030101010101" pitchFamily="2" charset="-122"/>
              </a:rPr>
              <a:t>时，人们对闲暇的</a:t>
            </a:r>
            <a:r>
              <a:rPr lang="zh-CN" altLang="en-US" sz="2400" b="1" dirty="0">
                <a:solidFill>
                  <a:srgbClr val="C00000"/>
                </a:solidFill>
                <a:latin typeface="宋体" panose="02010600030101010101" pitchFamily="2" charset="-122"/>
                <a:ea typeface="宋体" panose="02010600030101010101" pitchFamily="2" charset="-122"/>
              </a:rPr>
              <a:t>需求</a:t>
            </a:r>
            <a:r>
              <a:rPr lang="zh-CN" altLang="en-US" sz="2400" dirty="0">
                <a:latin typeface="宋体" panose="02010600030101010101" pitchFamily="2" charset="-122"/>
                <a:ea typeface="宋体" panose="02010600030101010101" pitchFamily="2" charset="-122"/>
              </a:rPr>
              <a:t>应该</a:t>
            </a:r>
            <a:r>
              <a:rPr lang="zh-CN" altLang="en-US" sz="2400" b="1" dirty="0">
                <a:solidFill>
                  <a:srgbClr val="C00000"/>
                </a:solidFill>
                <a:latin typeface="宋体" panose="02010600030101010101" pitchFamily="2" charset="-122"/>
                <a:ea typeface="宋体" panose="02010600030101010101" pitchFamily="2" charset="-122"/>
              </a:rPr>
              <a:t>下降</a:t>
            </a:r>
            <a:r>
              <a:rPr lang="zh-CN" altLang="en-US" sz="2400" dirty="0">
                <a:latin typeface="宋体" panose="02010600030101010101" pitchFamily="2" charset="-122"/>
                <a:ea typeface="宋体" panose="02010600030101010101" pitchFamily="2" charset="-122"/>
              </a:rPr>
              <a:t>，导致劳动者每周工作更多的工作时数。</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48158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劳动供给</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2.闲暇</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3.无差异曲线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4.预算约束线（预算线）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5.个人劳动供给曲线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6.收入效应</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7.替代效应</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8.市场劳动供给曲线</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custDataLst>
              <p:tags r:id="rId1"/>
            </p:custDataLst>
          </p:nvPr>
        </p:nvGraphicFramePr>
        <p:xfrm>
          <a:off x="412115" y="1315720"/>
          <a:ext cx="11089005" cy="5013325"/>
        </p:xfrm>
        <a:graphic>
          <a:graphicData uri="http://schemas.openxmlformats.org/drawingml/2006/table">
            <a:tbl>
              <a:tblPr firstRow="1" bandRow="1">
                <a:tableStyleId>{5C22544A-7EE6-4342-B048-85BDC9FD1C3A}</a:tableStyleId>
              </a:tblPr>
              <a:tblGrid>
                <a:gridCol w="2082800"/>
                <a:gridCol w="9006205"/>
              </a:tblGrid>
              <a:tr h="499110">
                <a:tc>
                  <a:txBody>
                    <a:bodyPr/>
                    <a:p>
                      <a:pPr algn="ctr">
                        <a:lnSpc>
                          <a:spcPct val="110000"/>
                        </a:lnSpc>
                        <a:buNone/>
                      </a:pPr>
                      <a:r>
                        <a:rPr lang="zh-CN" altLang="en-US" sz="2200">
                          <a:solidFill>
                            <a:schemeClr val="tx1"/>
                          </a:solidFill>
                        </a:rPr>
                        <a:t>周期</a:t>
                      </a:r>
                      <a:endParaRPr lang="zh-CN" altLang="en-US" sz="2200">
                        <a:solidFill>
                          <a:schemeClr val="tx1"/>
                        </a:solidFill>
                      </a:endParaRPr>
                    </a:p>
                  </a:txBody>
                  <a:tcPr marL="91443" marR="91443" marT="45721" marB="45721" anchor="ctr" anchorCtr="0">
                    <a:lnL w="76200">
                      <a:solidFill>
                        <a:schemeClr val="accent4">
                          <a:lumMod val="75000"/>
                        </a:schemeClr>
                      </a:solidFill>
                      <a:prstDash val="solid"/>
                    </a:lnL>
                    <a:lnR w="12700">
                      <a:solidFill>
                        <a:schemeClr val="tx1"/>
                      </a:solidFill>
                      <a:prstDash val="solid"/>
                    </a:lnR>
                    <a:lnT w="76200">
                      <a:solidFill>
                        <a:schemeClr val="accent4">
                          <a:lumMod val="75000"/>
                        </a:schemeClr>
                      </a:solidFill>
                      <a:prstDash val="solid"/>
                    </a:lnT>
                    <a:lnB w="12700">
                      <a:solidFill>
                        <a:schemeClr val="tx1"/>
                      </a:solidFill>
                      <a:prstDash val="solid"/>
                    </a:lnB>
                    <a:lnTlToBr>
                      <a:noFill/>
                    </a:lnTlToBr>
                    <a:lnBlToTr>
                      <a:noFill/>
                    </a:lnBlToTr>
                    <a:noFill/>
                  </a:tcPr>
                </a:tc>
                <a:tc>
                  <a:txBody>
                    <a:bodyPr/>
                    <a:p>
                      <a:pPr algn="ctr">
                        <a:lnSpc>
                          <a:spcPct val="110000"/>
                        </a:lnSpc>
                        <a:buNone/>
                      </a:pPr>
                      <a:r>
                        <a:rPr lang="zh-CN" altLang="en-US" sz="2200">
                          <a:solidFill>
                            <a:schemeClr val="tx1"/>
                          </a:solidFill>
                        </a:rPr>
                        <a:t>任务</a:t>
                      </a:r>
                      <a:endParaRPr lang="zh-CN" altLang="en-US" sz="2200">
                        <a:solidFill>
                          <a:schemeClr val="tx1"/>
                        </a:solidFill>
                      </a:endParaRPr>
                    </a:p>
                  </a:txBody>
                  <a:tcPr marL="91443" marR="91443" marT="45721" marB="45721" anchor="ctr" anchorCtr="0">
                    <a:lnL w="12700">
                      <a:solidFill>
                        <a:schemeClr val="tx1"/>
                      </a:solidFill>
                      <a:prstDash val="solid"/>
                    </a:lnL>
                    <a:lnR w="76200">
                      <a:solidFill>
                        <a:schemeClr val="accent4">
                          <a:lumMod val="75000"/>
                        </a:schemeClr>
                      </a:solidFill>
                      <a:prstDash val="solid"/>
                    </a:lnR>
                    <a:lnT w="76200">
                      <a:solidFill>
                        <a:schemeClr val="accent4">
                          <a:lumMod val="75000"/>
                        </a:schemeClr>
                      </a:solidFill>
                      <a:prstDash val="solid"/>
                    </a:lnT>
                    <a:lnB w="12700">
                      <a:solidFill>
                        <a:schemeClr val="tx1"/>
                      </a:solidFill>
                      <a:prstDash val="solid"/>
                    </a:lnB>
                    <a:lnTlToBr>
                      <a:noFill/>
                    </a:lnTlToBr>
                    <a:lnBlToTr>
                      <a:noFill/>
                    </a:lnBlToTr>
                    <a:noFill/>
                  </a:tcPr>
                </a:tc>
              </a:tr>
              <a:tr h="1190625">
                <a:tc>
                  <a:txBody>
                    <a:bodyPr/>
                    <a:p>
                      <a:pPr algn="ctr">
                        <a:lnSpc>
                          <a:spcPct val="150000"/>
                        </a:lnSpc>
                        <a:buNone/>
                      </a:pPr>
                      <a:r>
                        <a:rPr lang="zh-CN" altLang="en-US" sz="2200" b="1">
                          <a:solidFill>
                            <a:schemeClr val="tx1"/>
                          </a:solidFill>
                          <a:sym typeface="+mn-ea"/>
                        </a:rPr>
                        <a:t>第一周</a:t>
                      </a:r>
                      <a:endParaRPr lang="zh-CN" altLang="en-US" sz="2200" b="1">
                        <a:solidFill>
                          <a:schemeClr val="tx1"/>
                        </a:solidFill>
                        <a:sym typeface="+mn-ea"/>
                      </a:endParaRPr>
                    </a:p>
                    <a:p>
                      <a:pPr algn="ctr">
                        <a:lnSpc>
                          <a:spcPct val="150000"/>
                        </a:lnSpc>
                        <a:buNone/>
                      </a:pPr>
                      <a:r>
                        <a:rPr lang="zh-CN" altLang="en-US" sz="1800" b="1">
                          <a:solidFill>
                            <a:schemeClr val="tx1"/>
                          </a:solidFill>
                          <a:sym typeface="+mn-ea"/>
                        </a:rPr>
                        <a:t>【</a:t>
                      </a:r>
                      <a:r>
                        <a:rPr lang="en-US" altLang="zh-CN" sz="1800" b="1">
                          <a:solidFill>
                            <a:schemeClr val="tx1"/>
                          </a:solidFill>
                          <a:sym typeface="+mn-ea"/>
                        </a:rPr>
                        <a:t>9.21-9.27</a:t>
                      </a:r>
                      <a:r>
                        <a:rPr lang="zh-CN" altLang="en-US" sz="1800" b="1">
                          <a:solidFill>
                            <a:schemeClr val="tx1"/>
                          </a:solidFill>
                          <a:sym typeface="+mn-ea"/>
                        </a:rPr>
                        <a:t>】</a:t>
                      </a:r>
                      <a:endParaRPr lang="zh-CN" altLang="en-US" sz="1800" b="1">
                        <a:solidFill>
                          <a:schemeClr val="tx1"/>
                        </a:solidFill>
                        <a:sym typeface="+mn-ea"/>
                      </a:endParaRPr>
                    </a:p>
                  </a:txBody>
                  <a:tcPr marL="91443" marR="91443" marT="45721" marB="45721" anchor="ctr" anchorCtr="0">
                    <a:lnL w="76200">
                      <a:solidFill>
                        <a:schemeClr val="accent4">
                          <a:lumMod val="75000"/>
                        </a:schemeClr>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lnSpc>
                          <a:spcPct val="150000"/>
                        </a:lnSpc>
                        <a:buNone/>
                      </a:pPr>
                      <a:r>
                        <a:rPr lang="zh-CN" sz="2200" b="1">
                          <a:solidFill>
                            <a:schemeClr val="tx1"/>
                          </a:solidFill>
                          <a:sym typeface="+mn-ea"/>
                        </a:rPr>
                        <a:t>看</a:t>
                      </a:r>
                      <a:r>
                        <a:rPr lang="zh-CN" sz="2200" b="1">
                          <a:solidFill>
                            <a:srgbClr val="C00000"/>
                          </a:solidFill>
                          <a:sym typeface="+mn-ea"/>
                        </a:rPr>
                        <a:t>【精华课堂</a:t>
                      </a:r>
                      <a:r>
                        <a:rPr lang="en-US" altLang="zh-CN" sz="2200" b="1">
                          <a:solidFill>
                            <a:srgbClr val="C00000"/>
                          </a:solidFill>
                          <a:sym typeface="+mn-ea"/>
                        </a:rPr>
                        <a:t>1&amp;2&amp;3&amp;4</a:t>
                      </a:r>
                      <a:r>
                        <a:rPr lang="zh-CN" sz="2200" b="1">
                          <a:solidFill>
                            <a:srgbClr val="C00000"/>
                          </a:solidFill>
                          <a:sym typeface="+mn-ea"/>
                        </a:rPr>
                        <a:t>】</a:t>
                      </a:r>
                      <a:r>
                        <a:rPr sz="2200" b="1">
                          <a:solidFill>
                            <a:schemeClr val="tx1"/>
                          </a:solidFill>
                          <a:sym typeface="+mn-ea"/>
                        </a:rPr>
                        <a:t>的</a:t>
                      </a:r>
                      <a:r>
                        <a:rPr lang="zh-CN" sz="2200" b="1">
                          <a:solidFill>
                            <a:schemeClr val="tx1"/>
                          </a:solidFill>
                          <a:sym typeface="+mn-ea"/>
                        </a:rPr>
                        <a:t>视频</a:t>
                      </a:r>
                      <a:r>
                        <a:rPr sz="2200" b="1">
                          <a:solidFill>
                            <a:schemeClr val="tx1"/>
                          </a:solidFill>
                          <a:sym typeface="+mn-ea"/>
                        </a:rPr>
                        <a:t>回放</a:t>
                      </a:r>
                      <a:r>
                        <a:rPr lang="zh-CN" sz="2200" b="1">
                          <a:solidFill>
                            <a:schemeClr val="tx1"/>
                          </a:solidFill>
                          <a:sym typeface="+mn-ea"/>
                        </a:rPr>
                        <a:t>；</a:t>
                      </a:r>
                      <a:endParaRPr lang="zh-CN" sz="2200" b="1">
                        <a:solidFill>
                          <a:schemeClr val="tx1"/>
                        </a:solidFill>
                        <a:sym typeface="+mn-ea"/>
                      </a:endParaRPr>
                    </a:p>
                    <a:p>
                      <a:pPr algn="ctr">
                        <a:lnSpc>
                          <a:spcPct val="150000"/>
                        </a:lnSpc>
                        <a:buNone/>
                      </a:pPr>
                      <a:r>
                        <a:rPr lang="zh-CN" sz="2200" b="1">
                          <a:solidFill>
                            <a:schemeClr val="tx1"/>
                          </a:solidFill>
                          <a:latin typeface="楷体" panose="02010609060101010101" charset="-122"/>
                          <a:ea typeface="楷体" panose="02010609060101010101" charset="-122"/>
                          <a:cs typeface="楷体" panose="02010609060101010101" charset="-122"/>
                          <a:sym typeface="+mn-ea"/>
                        </a:rPr>
                        <a:t>刷</a:t>
                      </a:r>
                      <a:r>
                        <a:rPr lang="en-US" altLang="zh-CN" sz="2200" b="1">
                          <a:solidFill>
                            <a:schemeClr val="tx1"/>
                          </a:solidFill>
                          <a:latin typeface="楷体" panose="02010609060101010101" charset="-122"/>
                          <a:ea typeface="楷体" panose="02010609060101010101" charset="-122"/>
                          <a:cs typeface="楷体" panose="02010609060101010101" charset="-122"/>
                          <a:sym typeface="+mn-ea"/>
                        </a:rPr>
                        <a:t>“</a:t>
                      </a:r>
                      <a:r>
                        <a:rPr lang="zh-CN" sz="2200" b="1">
                          <a:solidFill>
                            <a:schemeClr val="tx1"/>
                          </a:solidFill>
                          <a:latin typeface="楷体" panose="02010609060101010101" charset="-122"/>
                          <a:ea typeface="楷体" panose="02010609060101010101" charset="-122"/>
                          <a:cs typeface="楷体" panose="02010609060101010101" charset="-122"/>
                          <a:sym typeface="+mn-ea"/>
                        </a:rPr>
                        <a:t>选择题</a:t>
                      </a:r>
                      <a:r>
                        <a:rPr lang="en-US" altLang="zh-CN" sz="2200" b="1">
                          <a:solidFill>
                            <a:schemeClr val="tx1"/>
                          </a:solidFill>
                          <a:latin typeface="楷体" panose="02010609060101010101" charset="-122"/>
                          <a:ea typeface="楷体" panose="02010609060101010101" charset="-122"/>
                          <a:cs typeface="楷体" panose="02010609060101010101" charset="-122"/>
                          <a:sym typeface="+mn-ea"/>
                        </a:rPr>
                        <a:t>”</a:t>
                      </a:r>
                      <a:r>
                        <a:rPr lang="zh-CN" altLang="en-US" sz="2200" b="1">
                          <a:solidFill>
                            <a:schemeClr val="tx1"/>
                          </a:solidFill>
                          <a:latin typeface="楷体" panose="02010609060101010101" charset="-122"/>
                          <a:ea typeface="楷体" panose="02010609060101010101" charset="-122"/>
                          <a:cs typeface="楷体" panose="02010609060101010101" charset="-122"/>
                          <a:sym typeface="+mn-ea"/>
                        </a:rPr>
                        <a:t>第</a:t>
                      </a:r>
                      <a:r>
                        <a:rPr lang="en-US" altLang="zh-CN" sz="2200" b="1">
                          <a:solidFill>
                            <a:schemeClr val="tx1"/>
                          </a:solidFill>
                          <a:latin typeface="楷体" panose="02010609060101010101" charset="-122"/>
                          <a:ea typeface="楷体" panose="02010609060101010101" charset="-122"/>
                          <a:cs typeface="楷体" panose="02010609060101010101" charset="-122"/>
                          <a:sym typeface="+mn-ea"/>
                        </a:rPr>
                        <a:t>1-4</a:t>
                      </a:r>
                      <a:r>
                        <a:rPr lang="zh-CN" altLang="en-US" sz="2200" b="1">
                          <a:solidFill>
                            <a:schemeClr val="tx1"/>
                          </a:solidFill>
                          <a:latin typeface="楷体" panose="02010609060101010101" charset="-122"/>
                          <a:ea typeface="楷体" panose="02010609060101010101" charset="-122"/>
                          <a:cs typeface="楷体" panose="02010609060101010101" charset="-122"/>
                          <a:sym typeface="+mn-ea"/>
                        </a:rPr>
                        <a:t>章</a:t>
                      </a:r>
                      <a:r>
                        <a:rPr lang="zh-CN" sz="2200" b="1">
                          <a:solidFill>
                            <a:schemeClr val="tx1"/>
                          </a:solidFill>
                          <a:latin typeface="楷体" panose="02010609060101010101" charset="-122"/>
                          <a:ea typeface="楷体" panose="02010609060101010101" charset="-122"/>
                          <a:cs typeface="楷体" panose="02010609060101010101" charset="-122"/>
                          <a:sym typeface="+mn-ea"/>
                        </a:rPr>
                        <a:t>的</a:t>
                      </a:r>
                      <a:r>
                        <a:rPr lang="zh-CN" sz="2200" b="1">
                          <a:solidFill>
                            <a:schemeClr val="tx1"/>
                          </a:solidFill>
                          <a:latin typeface="楷体" panose="02010609060101010101" charset="-122"/>
                          <a:ea typeface="楷体" panose="02010609060101010101" charset="-122"/>
                          <a:cs typeface="楷体" panose="02010609060101010101" charset="-122"/>
                          <a:sym typeface="+mn-ea"/>
                        </a:rPr>
                        <a:t>二维码</a:t>
                      </a:r>
                      <a:endParaRPr lang="zh-CN" sz="2200" b="1">
                        <a:solidFill>
                          <a:schemeClr val="tx1"/>
                        </a:solidFill>
                        <a:latin typeface="楷体" panose="02010609060101010101" charset="-122"/>
                        <a:ea typeface="楷体" panose="02010609060101010101" charset="-122"/>
                        <a:cs typeface="楷体" panose="02010609060101010101" charset="-122"/>
                        <a:sym typeface="+mn-ea"/>
                      </a:endParaRPr>
                    </a:p>
                  </a:txBody>
                  <a:tcPr marL="91443" marR="91443" marT="45721" marB="45721" anchor="ctr" anchorCtr="0">
                    <a:lnL w="12700">
                      <a:solidFill>
                        <a:schemeClr val="tx1"/>
                      </a:solidFill>
                      <a:prstDash val="solid"/>
                    </a:lnL>
                    <a:lnR w="76200">
                      <a:solidFill>
                        <a:schemeClr val="accent4">
                          <a:lumMod val="75000"/>
                        </a:schemeClr>
                      </a:solidFill>
                      <a:prstDash val="solid"/>
                    </a:lnR>
                    <a:lnT w="12700">
                      <a:solidFill>
                        <a:schemeClr val="tx1"/>
                      </a:solidFill>
                      <a:prstDash val="solid"/>
                    </a:lnT>
                    <a:lnB w="12700">
                      <a:solidFill>
                        <a:schemeClr val="tx1"/>
                      </a:solidFill>
                      <a:prstDash val="solid"/>
                    </a:lnB>
                    <a:lnTlToBr>
                      <a:noFill/>
                    </a:lnTlToBr>
                    <a:lnBlToTr>
                      <a:noFill/>
                    </a:lnBlToTr>
                    <a:noFill/>
                  </a:tcPr>
                </a:tc>
              </a:tr>
              <a:tr h="1190625">
                <a:tc>
                  <a:txBody>
                    <a:bodyPr/>
                    <a:p>
                      <a:pPr algn="ctr">
                        <a:lnSpc>
                          <a:spcPct val="150000"/>
                        </a:lnSpc>
                        <a:buNone/>
                      </a:pPr>
                      <a:r>
                        <a:rPr lang="zh-CN" altLang="en-US" sz="2200" b="1">
                          <a:solidFill>
                            <a:schemeClr val="tx1"/>
                          </a:solidFill>
                          <a:sym typeface="+mn-ea"/>
                        </a:rPr>
                        <a:t>第二周</a:t>
                      </a:r>
                      <a:endParaRPr lang="zh-CN" altLang="en-US" sz="2200" b="1">
                        <a:solidFill>
                          <a:schemeClr val="tx1"/>
                        </a:solidFill>
                        <a:sym typeface="+mn-ea"/>
                      </a:endParaRPr>
                    </a:p>
                    <a:p>
                      <a:pPr algn="ctr">
                        <a:lnSpc>
                          <a:spcPct val="150000"/>
                        </a:lnSpc>
                        <a:buNone/>
                      </a:pPr>
                      <a:r>
                        <a:rPr lang="zh-CN" altLang="en-US" sz="1800" b="1">
                          <a:solidFill>
                            <a:schemeClr val="tx1"/>
                          </a:solidFill>
                          <a:sym typeface="+mn-ea"/>
                        </a:rPr>
                        <a:t>【</a:t>
                      </a:r>
                      <a:r>
                        <a:rPr lang="en-US" altLang="zh-CN" sz="1800" b="1">
                          <a:solidFill>
                            <a:schemeClr val="tx1"/>
                          </a:solidFill>
                          <a:sym typeface="+mn-ea"/>
                        </a:rPr>
                        <a:t>9.28-10.4</a:t>
                      </a:r>
                      <a:r>
                        <a:rPr lang="zh-CN" altLang="en-US" sz="1800" b="1">
                          <a:solidFill>
                            <a:schemeClr val="tx1"/>
                          </a:solidFill>
                          <a:sym typeface="+mn-ea"/>
                        </a:rPr>
                        <a:t>】</a:t>
                      </a:r>
                      <a:endParaRPr lang="zh-CN" altLang="en-US" sz="1800" b="1">
                        <a:solidFill>
                          <a:schemeClr val="tx1"/>
                        </a:solidFill>
                        <a:sym typeface="+mn-ea"/>
                      </a:endParaRPr>
                    </a:p>
                  </a:txBody>
                  <a:tcPr marL="91443" marR="91443" marT="45721" marB="45721" anchor="ctr" anchorCtr="0">
                    <a:lnL w="76200">
                      <a:solidFill>
                        <a:schemeClr val="accent4">
                          <a:lumMod val="75000"/>
                        </a:schemeClr>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lnSpc>
                          <a:spcPct val="150000"/>
                        </a:lnSpc>
                        <a:buNone/>
                      </a:pPr>
                      <a:r>
                        <a:rPr lang="zh-CN" sz="2200" b="1">
                          <a:solidFill>
                            <a:schemeClr val="tx1"/>
                          </a:solidFill>
                          <a:sym typeface="+mn-ea"/>
                        </a:rPr>
                        <a:t>看</a:t>
                      </a:r>
                      <a:r>
                        <a:rPr lang="zh-CN" sz="2200" b="1">
                          <a:solidFill>
                            <a:srgbClr val="C00000"/>
                          </a:solidFill>
                          <a:sym typeface="+mn-ea"/>
                        </a:rPr>
                        <a:t>【精华课堂5&amp;6&amp;7】</a:t>
                      </a:r>
                      <a:r>
                        <a:rPr sz="2200" b="1">
                          <a:solidFill>
                            <a:schemeClr val="tx1"/>
                          </a:solidFill>
                          <a:sym typeface="+mn-ea"/>
                        </a:rPr>
                        <a:t>的</a:t>
                      </a:r>
                      <a:r>
                        <a:rPr lang="zh-CN" sz="2200" b="1">
                          <a:solidFill>
                            <a:schemeClr val="tx1"/>
                          </a:solidFill>
                          <a:sym typeface="+mn-ea"/>
                        </a:rPr>
                        <a:t>视频</a:t>
                      </a:r>
                      <a:r>
                        <a:rPr sz="2200" b="1">
                          <a:solidFill>
                            <a:schemeClr val="tx1"/>
                          </a:solidFill>
                          <a:sym typeface="+mn-ea"/>
                        </a:rPr>
                        <a:t>回放</a:t>
                      </a:r>
                      <a:r>
                        <a:rPr lang="zh-CN" sz="2200" b="1">
                          <a:solidFill>
                            <a:schemeClr val="tx1"/>
                          </a:solidFill>
                          <a:sym typeface="+mn-ea"/>
                        </a:rPr>
                        <a:t>；</a:t>
                      </a:r>
                      <a:endParaRPr lang="zh-CN" sz="2200" b="1">
                        <a:solidFill>
                          <a:schemeClr val="tx1"/>
                        </a:solidFill>
                        <a:sym typeface="+mn-ea"/>
                      </a:endParaRPr>
                    </a:p>
                    <a:p>
                      <a:pPr algn="ctr">
                        <a:lnSpc>
                          <a:spcPct val="150000"/>
                        </a:lnSpc>
                        <a:buNone/>
                      </a:pPr>
                      <a:r>
                        <a:rPr lang="zh-CN" sz="2200" b="1">
                          <a:solidFill>
                            <a:schemeClr val="tx1"/>
                          </a:solidFill>
                          <a:latin typeface="楷体" panose="02010609060101010101" charset="-122"/>
                          <a:ea typeface="楷体" panose="02010609060101010101" charset="-122"/>
                          <a:cs typeface="楷体" panose="02010609060101010101" charset="-122"/>
                          <a:sym typeface="+mn-ea"/>
                        </a:rPr>
                        <a:t>刷</a:t>
                      </a:r>
                      <a:r>
                        <a:rPr lang="en-US" altLang="zh-CN" sz="2200" b="1">
                          <a:solidFill>
                            <a:schemeClr val="tx1"/>
                          </a:solidFill>
                          <a:latin typeface="楷体" panose="02010609060101010101" charset="-122"/>
                          <a:ea typeface="楷体" panose="02010609060101010101" charset="-122"/>
                          <a:cs typeface="楷体" panose="02010609060101010101" charset="-122"/>
                          <a:sym typeface="+mn-ea"/>
                        </a:rPr>
                        <a:t>“</a:t>
                      </a:r>
                      <a:r>
                        <a:rPr lang="zh-CN" sz="2200" b="1">
                          <a:solidFill>
                            <a:schemeClr val="tx1"/>
                          </a:solidFill>
                          <a:latin typeface="楷体" panose="02010609060101010101" charset="-122"/>
                          <a:ea typeface="楷体" panose="02010609060101010101" charset="-122"/>
                          <a:cs typeface="楷体" panose="02010609060101010101" charset="-122"/>
                          <a:sym typeface="+mn-ea"/>
                        </a:rPr>
                        <a:t>选择题</a:t>
                      </a:r>
                      <a:r>
                        <a:rPr lang="en-US" altLang="zh-CN" sz="2200" b="1">
                          <a:solidFill>
                            <a:schemeClr val="tx1"/>
                          </a:solidFill>
                          <a:latin typeface="楷体" panose="02010609060101010101" charset="-122"/>
                          <a:ea typeface="楷体" panose="02010609060101010101" charset="-122"/>
                          <a:cs typeface="楷体" panose="02010609060101010101" charset="-122"/>
                          <a:sym typeface="+mn-ea"/>
                        </a:rPr>
                        <a:t>”</a:t>
                      </a:r>
                      <a:r>
                        <a:rPr lang="zh-CN" altLang="en-US" sz="2200" b="1">
                          <a:solidFill>
                            <a:schemeClr val="tx1"/>
                          </a:solidFill>
                          <a:latin typeface="楷体" panose="02010609060101010101" charset="-122"/>
                          <a:ea typeface="楷体" panose="02010609060101010101" charset="-122"/>
                          <a:cs typeface="楷体" panose="02010609060101010101" charset="-122"/>
                          <a:sym typeface="+mn-ea"/>
                        </a:rPr>
                        <a:t>第</a:t>
                      </a:r>
                      <a:r>
                        <a:rPr lang="en-US" altLang="zh-CN" sz="2200" b="1">
                          <a:solidFill>
                            <a:schemeClr val="tx1"/>
                          </a:solidFill>
                          <a:latin typeface="楷体" panose="02010609060101010101" charset="-122"/>
                          <a:ea typeface="楷体" panose="02010609060101010101" charset="-122"/>
                          <a:cs typeface="楷体" panose="02010609060101010101" charset="-122"/>
                          <a:sym typeface="+mn-ea"/>
                        </a:rPr>
                        <a:t>5</a:t>
                      </a:r>
                      <a:r>
                        <a:rPr lang="en-US" altLang="zh-CN" sz="2200" b="1">
                          <a:solidFill>
                            <a:schemeClr val="tx1"/>
                          </a:solidFill>
                          <a:latin typeface="楷体" panose="02010609060101010101" charset="-122"/>
                          <a:ea typeface="楷体" panose="02010609060101010101" charset="-122"/>
                          <a:cs typeface="楷体" panose="02010609060101010101" charset="-122"/>
                          <a:sym typeface="+mn-ea"/>
                        </a:rPr>
                        <a:t>-9</a:t>
                      </a:r>
                      <a:r>
                        <a:rPr lang="zh-CN" altLang="en-US" sz="2200" b="1">
                          <a:solidFill>
                            <a:schemeClr val="tx1"/>
                          </a:solidFill>
                          <a:latin typeface="楷体" panose="02010609060101010101" charset="-122"/>
                          <a:ea typeface="楷体" panose="02010609060101010101" charset="-122"/>
                          <a:cs typeface="楷体" panose="02010609060101010101" charset="-122"/>
                          <a:sym typeface="+mn-ea"/>
                        </a:rPr>
                        <a:t>章</a:t>
                      </a:r>
                      <a:r>
                        <a:rPr lang="zh-CN" sz="2200" b="1">
                          <a:solidFill>
                            <a:schemeClr val="tx1"/>
                          </a:solidFill>
                          <a:latin typeface="楷体" panose="02010609060101010101" charset="-122"/>
                          <a:ea typeface="楷体" panose="02010609060101010101" charset="-122"/>
                          <a:cs typeface="楷体" panose="02010609060101010101" charset="-122"/>
                          <a:sym typeface="+mn-ea"/>
                        </a:rPr>
                        <a:t>的二维码</a:t>
                      </a:r>
                      <a:endParaRPr lang="zh-CN" altLang="en-US" sz="2200" b="1">
                        <a:solidFill>
                          <a:schemeClr val="tx1"/>
                        </a:solidFill>
                        <a:sym typeface="+mn-ea"/>
                      </a:endParaRPr>
                    </a:p>
                  </a:txBody>
                  <a:tcPr marL="91443" marR="91443" marT="45721" marB="45721" anchor="ctr" anchorCtr="0">
                    <a:lnL w="12700">
                      <a:solidFill>
                        <a:schemeClr val="tx1"/>
                      </a:solidFill>
                      <a:prstDash val="solid"/>
                    </a:lnL>
                    <a:lnR w="76200">
                      <a:solidFill>
                        <a:schemeClr val="accent4">
                          <a:lumMod val="75000"/>
                        </a:schemeClr>
                      </a:solidFill>
                      <a:prstDash val="solid"/>
                    </a:lnR>
                    <a:lnT w="12700">
                      <a:solidFill>
                        <a:schemeClr val="tx1"/>
                      </a:solidFill>
                      <a:prstDash val="solid"/>
                    </a:lnT>
                    <a:lnB w="12700">
                      <a:solidFill>
                        <a:schemeClr val="tx1"/>
                      </a:solidFill>
                      <a:prstDash val="solid"/>
                    </a:lnB>
                    <a:lnTlToBr>
                      <a:noFill/>
                    </a:lnTlToBr>
                    <a:lnBlToTr>
                      <a:noFill/>
                    </a:lnBlToTr>
                    <a:noFill/>
                  </a:tcPr>
                </a:tc>
              </a:tr>
              <a:tr h="1041400">
                <a:tc>
                  <a:txBody>
                    <a:bodyPr/>
                    <a:p>
                      <a:pPr algn="ctr">
                        <a:lnSpc>
                          <a:spcPct val="150000"/>
                        </a:lnSpc>
                        <a:buNone/>
                      </a:pPr>
                      <a:r>
                        <a:rPr lang="zh-CN" altLang="en-US" sz="2200" b="1">
                          <a:solidFill>
                            <a:schemeClr val="tx1"/>
                          </a:solidFill>
                        </a:rPr>
                        <a:t>第三周</a:t>
                      </a:r>
                      <a:endParaRPr lang="zh-CN" altLang="en-US" sz="2200" b="1">
                        <a:solidFill>
                          <a:schemeClr val="tx1"/>
                        </a:solidFill>
                      </a:endParaRPr>
                    </a:p>
                    <a:p>
                      <a:pPr algn="ctr">
                        <a:lnSpc>
                          <a:spcPct val="150000"/>
                        </a:lnSpc>
                        <a:buNone/>
                      </a:pPr>
                      <a:r>
                        <a:rPr lang="zh-CN" altLang="en-US" sz="1800" b="1">
                          <a:solidFill>
                            <a:schemeClr val="tx1"/>
                          </a:solidFill>
                          <a:sym typeface="+mn-ea"/>
                        </a:rPr>
                        <a:t>【</a:t>
                      </a:r>
                      <a:r>
                        <a:rPr lang="en-US" altLang="zh-CN" sz="1800" b="1">
                          <a:solidFill>
                            <a:schemeClr val="tx1"/>
                          </a:solidFill>
                          <a:sym typeface="+mn-ea"/>
                        </a:rPr>
                        <a:t>10.5-10.11</a:t>
                      </a:r>
                      <a:r>
                        <a:rPr lang="zh-CN" altLang="en-US" sz="1800" b="1">
                          <a:solidFill>
                            <a:schemeClr val="tx1"/>
                          </a:solidFill>
                          <a:sym typeface="+mn-ea"/>
                        </a:rPr>
                        <a:t>】</a:t>
                      </a:r>
                      <a:endParaRPr lang="zh-CN" altLang="en-US" sz="1800" b="1">
                        <a:solidFill>
                          <a:schemeClr val="tx1"/>
                        </a:solidFill>
                        <a:sym typeface="+mn-ea"/>
                      </a:endParaRPr>
                    </a:p>
                  </a:txBody>
                  <a:tcPr marL="91443" marR="91443" marT="45721" marB="45721" anchor="ctr" anchorCtr="0">
                    <a:lnL w="76200">
                      <a:solidFill>
                        <a:schemeClr val="accent4">
                          <a:lumMod val="75000"/>
                        </a:schemeClr>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lnSpc>
                          <a:spcPct val="150000"/>
                        </a:lnSpc>
                        <a:buNone/>
                      </a:pPr>
                      <a:r>
                        <a:rPr lang="zh-CN" altLang="en-US" sz="2200" b="1">
                          <a:solidFill>
                            <a:schemeClr val="tx1"/>
                          </a:solidFill>
                        </a:rPr>
                        <a:t>背诵主观题</a:t>
                      </a:r>
                      <a:r>
                        <a:rPr lang="zh-CN" sz="2200" b="1">
                          <a:solidFill>
                            <a:srgbClr val="C00000"/>
                          </a:solidFill>
                        </a:rPr>
                        <a:t>1-</a:t>
                      </a:r>
                      <a:r>
                        <a:rPr lang="en-US" altLang="zh-CN" sz="2200" b="1">
                          <a:solidFill>
                            <a:srgbClr val="C00000"/>
                          </a:solidFill>
                        </a:rPr>
                        <a:t>4</a:t>
                      </a:r>
                      <a:r>
                        <a:rPr lang="zh-CN" sz="2200" b="1">
                          <a:solidFill>
                            <a:srgbClr val="C00000"/>
                          </a:solidFill>
                        </a:rPr>
                        <a:t>章</a:t>
                      </a:r>
                      <a:r>
                        <a:rPr lang="zh-CN" altLang="en-US" sz="2200" b="1">
                          <a:solidFill>
                            <a:schemeClr val="tx1"/>
                          </a:solidFill>
                        </a:rPr>
                        <a:t>必背内容</a:t>
                      </a:r>
                      <a:endParaRPr lang="zh-CN" altLang="en-US" sz="2200" b="1">
                        <a:solidFill>
                          <a:schemeClr val="tx1"/>
                        </a:solidFill>
                      </a:endParaRPr>
                    </a:p>
                    <a:p>
                      <a:pPr algn="ctr">
                        <a:lnSpc>
                          <a:spcPct val="150000"/>
                        </a:lnSpc>
                        <a:buNone/>
                      </a:pPr>
                      <a:r>
                        <a:rPr lang="zh-CN" altLang="en-US" sz="1800" b="1">
                          <a:solidFill>
                            <a:schemeClr val="accent1">
                              <a:lumMod val="75000"/>
                            </a:schemeClr>
                          </a:solidFill>
                        </a:rPr>
                        <a:t>资料位置</a:t>
                      </a:r>
                      <a:r>
                        <a:rPr lang="zh-CN" altLang="en-US" sz="1800" b="1">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a:solidFill>
                            <a:schemeClr val="tx1"/>
                          </a:solidFill>
                          <a:latin typeface="华文楷体" panose="02010600040101010101" charset="-122"/>
                          <a:ea typeface="华文楷体" panose="02010600040101010101" charset="-122"/>
                          <a:cs typeface="华文楷体" panose="02010600040101010101" charset="-122"/>
                        </a:rPr>
                        <a:t>（①扫码下载；②资料库→</a:t>
                      </a:r>
                      <a:r>
                        <a:rPr lang="en-US" altLang="zh-CN" sz="1600" b="1">
                          <a:solidFill>
                            <a:schemeClr val="tx1"/>
                          </a:solidFill>
                          <a:latin typeface="华文楷体" panose="02010600040101010101" charset="-122"/>
                          <a:ea typeface="华文楷体" panose="02010600040101010101" charset="-122"/>
                          <a:cs typeface="华文楷体" panose="02010600040101010101" charset="-122"/>
                        </a:rPr>
                        <a:t>2010</a:t>
                      </a:r>
                      <a:r>
                        <a:rPr lang="zh-CN" altLang="en-US" sz="1600" b="1">
                          <a:solidFill>
                            <a:schemeClr val="tx1"/>
                          </a:solidFill>
                          <a:latin typeface="华文楷体" panose="02010600040101010101" charset="-122"/>
                          <a:ea typeface="华文楷体" panose="02010600040101010101" charset="-122"/>
                          <a:cs typeface="华文楷体" panose="02010600040101010101" charset="-122"/>
                        </a:rPr>
                        <a:t>考前冲刺资料</a:t>
                      </a:r>
                      <a:r>
                        <a:rPr lang="en-US" altLang="zh-CN" sz="1600" b="1">
                          <a:solidFill>
                            <a:schemeClr val="tx1"/>
                          </a:solidFill>
                          <a:latin typeface="华文楷体" panose="02010600040101010101" charset="-122"/>
                          <a:ea typeface="华文楷体" panose="02010600040101010101" charset="-122"/>
                          <a:cs typeface="华文楷体" panose="02010600040101010101" charset="-122"/>
                        </a:rPr>
                        <a:t>→00164劳动经济学（江苏）</a:t>
                      </a:r>
                      <a:r>
                        <a:rPr lang="zh-CN" altLang="en-US" sz="1600" b="1">
                          <a:solidFill>
                            <a:schemeClr val="tx1"/>
                          </a:solidFill>
                          <a:latin typeface="华文楷体" panose="02010600040101010101" charset="-122"/>
                          <a:ea typeface="华文楷体" panose="02010600040101010101" charset="-122"/>
                          <a:cs typeface="华文楷体" panose="02010600040101010101" charset="-122"/>
                        </a:rPr>
                        <a:t> 复习大礼包）</a:t>
                      </a:r>
                      <a:endParaRPr lang="zh-CN" altLang="en-US" sz="1600" b="1">
                        <a:solidFill>
                          <a:schemeClr val="tx1"/>
                        </a:solidFill>
                        <a:latin typeface="华文楷体" panose="02010600040101010101" charset="-122"/>
                        <a:ea typeface="华文楷体" panose="02010600040101010101" charset="-122"/>
                        <a:cs typeface="华文楷体" panose="02010600040101010101" charset="-122"/>
                      </a:endParaRPr>
                    </a:p>
                  </a:txBody>
                  <a:tcPr marL="91443" marR="91443" marT="45721" marB="45721" anchor="ctr" anchorCtr="0">
                    <a:lnL w="12700">
                      <a:solidFill>
                        <a:schemeClr val="tx1"/>
                      </a:solidFill>
                      <a:prstDash val="solid"/>
                    </a:lnL>
                    <a:lnR w="76200">
                      <a:solidFill>
                        <a:schemeClr val="accent4">
                          <a:lumMod val="75000"/>
                        </a:schemeClr>
                      </a:solidFill>
                      <a:prstDash val="solid"/>
                    </a:lnR>
                    <a:lnT w="12700">
                      <a:solidFill>
                        <a:schemeClr val="tx1"/>
                      </a:solidFill>
                      <a:prstDash val="solid"/>
                    </a:lnT>
                    <a:lnB w="12700">
                      <a:solidFill>
                        <a:schemeClr val="tx1"/>
                      </a:solidFill>
                      <a:prstDash val="solid"/>
                    </a:lnB>
                    <a:lnTlToBr>
                      <a:noFill/>
                    </a:lnTlToBr>
                    <a:lnBlToTr>
                      <a:noFill/>
                    </a:lnBlToTr>
                    <a:noFill/>
                  </a:tcPr>
                </a:tc>
              </a:tr>
              <a:tr h="1091565">
                <a:tc>
                  <a:txBody>
                    <a:bodyPr/>
                    <a:p>
                      <a:pPr algn="ctr">
                        <a:lnSpc>
                          <a:spcPct val="150000"/>
                        </a:lnSpc>
                        <a:buNone/>
                      </a:pPr>
                      <a:r>
                        <a:rPr lang="zh-CN" altLang="en-US" sz="2200" b="1">
                          <a:solidFill>
                            <a:schemeClr val="tx1"/>
                          </a:solidFill>
                          <a:sym typeface="+mn-ea"/>
                        </a:rPr>
                        <a:t>第四周</a:t>
                      </a:r>
                      <a:endParaRPr lang="zh-CN" altLang="en-US" sz="2200" b="1">
                        <a:solidFill>
                          <a:schemeClr val="tx1"/>
                        </a:solidFill>
                        <a:sym typeface="+mn-ea"/>
                      </a:endParaRPr>
                    </a:p>
                    <a:p>
                      <a:pPr algn="ctr">
                        <a:lnSpc>
                          <a:spcPct val="150000"/>
                        </a:lnSpc>
                        <a:buNone/>
                      </a:pPr>
                      <a:r>
                        <a:rPr lang="zh-CN" altLang="en-US" sz="1800" b="1">
                          <a:solidFill>
                            <a:schemeClr val="tx1"/>
                          </a:solidFill>
                          <a:sym typeface="+mn-ea"/>
                        </a:rPr>
                        <a:t>【</a:t>
                      </a:r>
                      <a:r>
                        <a:rPr lang="en-US" altLang="zh-CN" sz="1800" b="1">
                          <a:solidFill>
                            <a:schemeClr val="tx1"/>
                          </a:solidFill>
                          <a:sym typeface="+mn-ea"/>
                        </a:rPr>
                        <a:t>10.12-10.16</a:t>
                      </a:r>
                      <a:r>
                        <a:rPr lang="zh-CN" altLang="en-US" sz="1800" b="1">
                          <a:solidFill>
                            <a:schemeClr val="tx1"/>
                          </a:solidFill>
                          <a:sym typeface="+mn-ea"/>
                        </a:rPr>
                        <a:t>】</a:t>
                      </a:r>
                      <a:endParaRPr lang="zh-CN" altLang="en-US" sz="1800" b="1">
                        <a:solidFill>
                          <a:schemeClr val="tx1"/>
                        </a:solidFill>
                        <a:sym typeface="+mn-ea"/>
                      </a:endParaRPr>
                    </a:p>
                  </a:txBody>
                  <a:tcPr marL="91443" marR="91443" marT="45721" marB="45721" anchor="ctr" anchorCtr="0">
                    <a:lnL w="76200">
                      <a:solidFill>
                        <a:schemeClr val="accent4">
                          <a:lumMod val="75000"/>
                        </a:schemeClr>
                      </a:solidFill>
                      <a:prstDash val="solid"/>
                    </a:lnL>
                    <a:lnR w="12700">
                      <a:solidFill>
                        <a:schemeClr val="tx1"/>
                      </a:solidFill>
                      <a:prstDash val="solid"/>
                    </a:lnR>
                    <a:lnT w="12700">
                      <a:solidFill>
                        <a:schemeClr val="tx1"/>
                      </a:solidFill>
                      <a:prstDash val="solid"/>
                    </a:lnT>
                    <a:lnB w="76200">
                      <a:solidFill>
                        <a:schemeClr val="accent4">
                          <a:lumMod val="75000"/>
                        </a:schemeClr>
                      </a:solidFill>
                      <a:prstDash val="solid"/>
                    </a:lnB>
                    <a:lnTlToBr>
                      <a:noFill/>
                    </a:lnTlToBr>
                    <a:lnBlToTr>
                      <a:noFill/>
                    </a:lnBlToTr>
                    <a:noFill/>
                  </a:tcPr>
                </a:tc>
                <a:tc>
                  <a:txBody>
                    <a:bodyPr/>
                    <a:p>
                      <a:pPr algn="ctr">
                        <a:lnSpc>
                          <a:spcPct val="150000"/>
                        </a:lnSpc>
                        <a:buNone/>
                      </a:pPr>
                      <a:r>
                        <a:rPr lang="zh-CN" altLang="en-US" sz="2200" b="1">
                          <a:solidFill>
                            <a:schemeClr val="tx1"/>
                          </a:solidFill>
                          <a:sym typeface="+mn-ea"/>
                        </a:rPr>
                        <a:t>背诵主观题</a:t>
                      </a:r>
                      <a:r>
                        <a:rPr lang="en-US" altLang="zh-CN" sz="2200" b="1">
                          <a:solidFill>
                            <a:srgbClr val="C00000"/>
                          </a:solidFill>
                          <a:sym typeface="+mn-ea"/>
                        </a:rPr>
                        <a:t>5</a:t>
                      </a:r>
                      <a:r>
                        <a:rPr lang="zh-CN" sz="2200" b="1">
                          <a:solidFill>
                            <a:srgbClr val="C00000"/>
                          </a:solidFill>
                          <a:sym typeface="+mn-ea"/>
                        </a:rPr>
                        <a:t>-</a:t>
                      </a:r>
                      <a:r>
                        <a:rPr lang="en-US" altLang="zh-CN" sz="2200" b="1">
                          <a:solidFill>
                            <a:srgbClr val="C00000"/>
                          </a:solidFill>
                          <a:sym typeface="+mn-ea"/>
                        </a:rPr>
                        <a:t>9</a:t>
                      </a:r>
                      <a:r>
                        <a:rPr lang="zh-CN" sz="2200" b="1">
                          <a:solidFill>
                            <a:srgbClr val="C00000"/>
                          </a:solidFill>
                          <a:sym typeface="+mn-ea"/>
                        </a:rPr>
                        <a:t>章</a:t>
                      </a:r>
                      <a:r>
                        <a:rPr lang="zh-CN" altLang="en-US" sz="2200" b="1">
                          <a:solidFill>
                            <a:schemeClr val="tx1"/>
                          </a:solidFill>
                          <a:sym typeface="+mn-ea"/>
                        </a:rPr>
                        <a:t>必背内容</a:t>
                      </a:r>
                      <a:endParaRPr lang="zh-CN" altLang="en-US" sz="2200" b="1">
                        <a:solidFill>
                          <a:schemeClr val="tx1"/>
                        </a:solidFill>
                        <a:sym typeface="+mn-ea"/>
                      </a:endParaRPr>
                    </a:p>
                    <a:p>
                      <a:pPr algn="ctr">
                        <a:lnSpc>
                          <a:spcPct val="150000"/>
                        </a:lnSpc>
                        <a:buNone/>
                      </a:pPr>
                      <a:r>
                        <a:rPr lang="zh-CN" altLang="en-US" sz="1800" b="1">
                          <a:solidFill>
                            <a:schemeClr val="accent1">
                              <a:lumMod val="75000"/>
                            </a:schemeClr>
                          </a:solidFill>
                          <a:sym typeface="+mn-ea"/>
                        </a:rPr>
                        <a:t>资料位置</a:t>
                      </a:r>
                      <a:r>
                        <a:rPr lang="zh-CN" altLang="en-US" sz="1800" b="1">
                          <a:solidFill>
                            <a:schemeClr val="accent1">
                              <a:lumMod val="75000"/>
                            </a:schemeClr>
                          </a:solidFill>
                          <a:latin typeface="微软雅黑" panose="020B0503020204020204" pitchFamily="34" charset="-122"/>
                          <a:ea typeface="微软雅黑" panose="020B0503020204020204" pitchFamily="34" charset="-122"/>
                          <a:sym typeface="+mn-ea"/>
                        </a:rPr>
                        <a:t>☛</a:t>
                      </a:r>
                      <a:r>
                        <a:rPr lang="zh-CN" altLang="en-US" sz="1600" b="1">
                          <a:solidFill>
                            <a:schemeClr val="tx1"/>
                          </a:solidFill>
                          <a:latin typeface="华文楷体" panose="02010600040101010101" charset="-122"/>
                          <a:ea typeface="华文楷体" panose="02010600040101010101" charset="-122"/>
                          <a:cs typeface="华文楷体" panose="02010600040101010101" charset="-122"/>
                          <a:sym typeface="+mn-ea"/>
                        </a:rPr>
                        <a:t>（</a:t>
                      </a:r>
                      <a:r>
                        <a:rPr lang="zh-CN" altLang="en-US" sz="1600" b="1">
                          <a:solidFill>
                            <a:schemeClr val="tx1"/>
                          </a:solidFill>
                          <a:latin typeface="华文楷体" panose="02010600040101010101" charset="-122"/>
                          <a:ea typeface="华文楷体" panose="02010600040101010101" charset="-122"/>
                          <a:cs typeface="华文楷体" panose="02010600040101010101" charset="-122"/>
                          <a:sym typeface="+mn-ea"/>
                        </a:rPr>
                        <a:t>①扫码下载；②</a:t>
                      </a:r>
                      <a:r>
                        <a:rPr lang="zh-CN" altLang="en-US" sz="1600" b="1">
                          <a:solidFill>
                            <a:schemeClr val="tx1"/>
                          </a:solidFill>
                          <a:latin typeface="华文楷体" panose="02010600040101010101" charset="-122"/>
                          <a:ea typeface="华文楷体" panose="02010600040101010101" charset="-122"/>
                          <a:cs typeface="华文楷体" panose="02010600040101010101" charset="-122"/>
                          <a:sym typeface="+mn-ea"/>
                        </a:rPr>
                        <a:t>资料库→</a:t>
                      </a:r>
                      <a:r>
                        <a:rPr lang="en-US" altLang="zh-CN" sz="1600" b="1">
                          <a:solidFill>
                            <a:schemeClr val="tx1"/>
                          </a:solidFill>
                          <a:latin typeface="华文楷体" panose="02010600040101010101" charset="-122"/>
                          <a:ea typeface="华文楷体" panose="02010600040101010101" charset="-122"/>
                          <a:cs typeface="华文楷体" panose="02010600040101010101" charset="-122"/>
                          <a:sym typeface="+mn-ea"/>
                        </a:rPr>
                        <a:t>2010</a:t>
                      </a:r>
                      <a:r>
                        <a:rPr lang="zh-CN" altLang="en-US" sz="1600" b="1">
                          <a:solidFill>
                            <a:schemeClr val="tx1"/>
                          </a:solidFill>
                          <a:latin typeface="华文楷体" panose="02010600040101010101" charset="-122"/>
                          <a:ea typeface="华文楷体" panose="02010600040101010101" charset="-122"/>
                          <a:cs typeface="华文楷体" panose="02010600040101010101" charset="-122"/>
                          <a:sym typeface="+mn-ea"/>
                        </a:rPr>
                        <a:t>考前冲刺资料</a:t>
                      </a:r>
                      <a:r>
                        <a:rPr lang="en-US" altLang="zh-CN" sz="1600" b="1">
                          <a:solidFill>
                            <a:schemeClr val="tx1"/>
                          </a:solidFill>
                          <a:latin typeface="华文楷体" panose="02010600040101010101" charset="-122"/>
                          <a:ea typeface="华文楷体" panose="02010600040101010101" charset="-122"/>
                          <a:cs typeface="华文楷体" panose="02010600040101010101" charset="-122"/>
                          <a:sym typeface="+mn-ea"/>
                        </a:rPr>
                        <a:t>→00164劳动经济学（江苏）</a:t>
                      </a:r>
                      <a:r>
                        <a:rPr lang="zh-CN" altLang="en-US" sz="1600" b="1">
                          <a:solidFill>
                            <a:schemeClr val="tx1"/>
                          </a:solidFill>
                          <a:latin typeface="华文楷体" panose="02010600040101010101" charset="-122"/>
                          <a:ea typeface="华文楷体" panose="02010600040101010101" charset="-122"/>
                          <a:cs typeface="华文楷体" panose="02010600040101010101" charset="-122"/>
                          <a:sym typeface="+mn-ea"/>
                        </a:rPr>
                        <a:t> 复习大礼包）</a:t>
                      </a:r>
                      <a:endParaRPr lang="zh-CN" altLang="en-US" sz="1600" b="1">
                        <a:solidFill>
                          <a:schemeClr val="tx1"/>
                        </a:solidFill>
                        <a:sym typeface="+mn-ea"/>
                      </a:endParaRPr>
                    </a:p>
                  </a:txBody>
                  <a:tcPr marL="91443" marR="91443" marT="45721" marB="45721" anchor="ctr" anchorCtr="0">
                    <a:lnL w="12700">
                      <a:solidFill>
                        <a:schemeClr val="tx1"/>
                      </a:solidFill>
                      <a:prstDash val="solid"/>
                    </a:lnL>
                    <a:lnR w="76200">
                      <a:solidFill>
                        <a:schemeClr val="accent4">
                          <a:lumMod val="75000"/>
                        </a:schemeClr>
                      </a:solidFill>
                      <a:prstDash val="solid"/>
                    </a:lnR>
                    <a:lnT w="12700">
                      <a:solidFill>
                        <a:schemeClr val="tx1"/>
                      </a:solidFill>
                      <a:prstDash val="solid"/>
                    </a:lnT>
                    <a:lnB w="76200">
                      <a:solidFill>
                        <a:schemeClr val="accent4">
                          <a:lumMod val="75000"/>
                        </a:schemeClr>
                      </a:solidFill>
                      <a:prstDash val="solid"/>
                    </a:lnB>
                    <a:lnTlToBr>
                      <a:noFill/>
                    </a:lnTlToBr>
                    <a:lnBlToTr>
                      <a:noFill/>
                    </a:lnBlToTr>
                    <a:noFill/>
                  </a:tcPr>
                </a:tc>
              </a:tr>
            </a:tbl>
          </a:graphicData>
        </a:graphic>
      </p:graphicFrame>
      <p:grpSp>
        <p:nvGrpSpPr>
          <p:cNvPr id="9" name="组合 8"/>
          <p:cNvGrpSpPr/>
          <p:nvPr/>
        </p:nvGrpSpPr>
        <p:grpSpPr>
          <a:xfrm>
            <a:off x="2762250" y="177165"/>
            <a:ext cx="6863080" cy="1045210"/>
            <a:chOff x="4364" y="279"/>
            <a:chExt cx="10808" cy="1646"/>
          </a:xfrm>
        </p:grpSpPr>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3607" b="25612"/>
            <a:stretch>
              <a:fillRect/>
            </a:stretch>
          </p:blipFill>
          <p:spPr>
            <a:xfrm rot="18725689" flipH="1">
              <a:off x="4409" y="335"/>
              <a:ext cx="1127" cy="1218"/>
            </a:xfrm>
            <a:prstGeom prst="rect">
              <a:avLst/>
            </a:prstGeom>
          </p:spPr>
        </p:pic>
        <p:sp>
          <p:nvSpPr>
            <p:cNvPr id="35" name="矩形 34"/>
            <p:cNvSpPr/>
            <p:nvPr/>
          </p:nvSpPr>
          <p:spPr>
            <a:xfrm>
              <a:off x="5620" y="289"/>
              <a:ext cx="7830" cy="1636"/>
            </a:xfrm>
            <a:prstGeom prst="rect">
              <a:avLst/>
            </a:prstGeom>
          </p:spPr>
          <p:txBody>
            <a:bodyPr wrap="square" anchor="ctr" anchorCtr="0">
              <a:spAutoFit/>
            </a:bodyPr>
            <a:lstStyle/>
            <a:p>
              <a:pPr lvl="0" algn="ctr">
                <a:lnSpc>
                  <a:spcPct val="110000"/>
                </a:lnSpc>
              </a:pPr>
              <a:r>
                <a:rPr lang="zh-CN" altLang="en-US" sz="2800" b="1" dirty="0">
                  <a:solidFill>
                    <a:prstClr val="black"/>
                  </a:solidFill>
                  <a:latin typeface="华文中宋" panose="02010600040101010101" charset="-122"/>
                  <a:ea typeface="华文中宋" panose="02010600040101010101" charset="-122"/>
                  <a:cs typeface="华文中宋" panose="02010600040101010101" charset="-122"/>
                  <a:sym typeface="+mn-ea"/>
                </a:rPr>
                <a:t>《</a:t>
              </a:r>
              <a:r>
                <a:rPr lang="en-US" altLang="zh-CN" sz="2800" b="1" dirty="0">
                  <a:solidFill>
                    <a:prstClr val="black"/>
                  </a:solidFill>
                  <a:latin typeface="华文中宋" panose="02010600040101010101" charset="-122"/>
                  <a:ea typeface="华文中宋" panose="02010600040101010101" charset="-122"/>
                  <a:cs typeface="华文中宋" panose="02010600040101010101" charset="-122"/>
                </a:rPr>
                <a:t>00164劳动经济学（江苏）</a:t>
              </a:r>
              <a:r>
                <a:rPr lang="zh-CN" altLang="en-US" sz="2800" b="1" dirty="0">
                  <a:solidFill>
                    <a:prstClr val="black"/>
                  </a:solidFill>
                  <a:latin typeface="华文中宋" panose="02010600040101010101" charset="-122"/>
                  <a:ea typeface="华文中宋" panose="02010600040101010101" charset="-122"/>
                  <a:cs typeface="华文中宋" panose="02010600040101010101" charset="-122"/>
                </a:rPr>
                <a:t>》</a:t>
              </a:r>
              <a:endParaRPr lang="zh-CN" altLang="en-US" sz="2800" b="1" dirty="0">
                <a:solidFill>
                  <a:prstClr val="black"/>
                </a:solidFill>
                <a:latin typeface="华文中宋" panose="02010600040101010101" charset="-122"/>
                <a:ea typeface="华文中宋" panose="02010600040101010101" charset="-122"/>
                <a:cs typeface="华文中宋" panose="02010600040101010101" charset="-122"/>
              </a:endParaRPr>
            </a:p>
            <a:p>
              <a:pPr lvl="0" algn="ctr">
                <a:lnSpc>
                  <a:spcPct val="110000"/>
                </a:lnSpc>
              </a:pPr>
              <a:r>
                <a:rPr lang="zh-CN" altLang="en-US" sz="2800" b="1" dirty="0">
                  <a:solidFill>
                    <a:prstClr val="black"/>
                  </a:solidFill>
                  <a:latin typeface="华文中宋" panose="02010600040101010101" charset="-122"/>
                  <a:ea typeface="华文中宋" panose="02010600040101010101" charset="-122"/>
                  <a:cs typeface="华文中宋" panose="02010600040101010101" charset="-122"/>
                </a:rPr>
                <a:t>备考冲刺指南</a:t>
              </a:r>
              <a:endParaRPr lang="zh-CN" altLang="en-US" sz="2800" b="1" dirty="0">
                <a:solidFill>
                  <a:prstClr val="black"/>
                </a:solidFill>
                <a:latin typeface="华文中宋" panose="02010600040101010101" charset="-122"/>
                <a:ea typeface="华文中宋" panose="02010600040101010101" charset="-122"/>
                <a:cs typeface="华文中宋" panose="02010600040101010101" charset="-122"/>
                <a:sym typeface="+mn-ea"/>
              </a:endParaRPr>
            </a:p>
          </p:txBody>
        </p:sp>
        <p:pic>
          <p:nvPicPr>
            <p:cNvPr id="25" name="图片 24"/>
            <p:cNvPicPr>
              <a:picLocks noChangeAspect="1"/>
            </p:cNvPicPr>
            <p:nvPr/>
          </p:nvPicPr>
          <p:blipFill>
            <a:blip r:embed="rId3"/>
            <a:stretch>
              <a:fillRect/>
            </a:stretch>
          </p:blipFill>
          <p:spPr>
            <a:xfrm>
              <a:off x="11879" y="279"/>
              <a:ext cx="3293" cy="161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50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52360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8.</a:t>
            </a:r>
            <a:r>
              <a:rPr lang="zh-CN" altLang="en-US" sz="2400" dirty="0">
                <a:latin typeface="宋体" panose="02010600030101010101" pitchFamily="2" charset="-122"/>
                <a:ea typeface="宋体" panose="02010600030101010101" pitchFamily="2" charset="-122"/>
              </a:rPr>
              <a:t>市场劳动供给曲线</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市场劳动供给曲线是指将所有</a:t>
            </a:r>
            <a:r>
              <a:rPr lang="zh-CN" altLang="en-US" sz="2400" b="1" dirty="0">
                <a:solidFill>
                  <a:srgbClr val="C00000"/>
                </a:solidFill>
                <a:latin typeface="宋体" panose="02010600030101010101" pitchFamily="2" charset="-122"/>
                <a:ea typeface="宋体" panose="02010600030101010101" pitchFamily="2" charset="-122"/>
              </a:rPr>
              <a:t>单个</a:t>
            </a:r>
            <a:r>
              <a:rPr lang="zh-CN" altLang="en-US" sz="2400" dirty="0">
                <a:latin typeface="宋体" panose="02010600030101010101" pitchFamily="2" charset="-122"/>
                <a:ea typeface="宋体" panose="02010600030101010101" pitchFamily="2" charset="-122"/>
              </a:rPr>
              <a:t>劳动者的劳动供给</a:t>
            </a:r>
            <a:r>
              <a:rPr lang="zh-CN" altLang="en-US" sz="2400" b="1" dirty="0">
                <a:solidFill>
                  <a:srgbClr val="C00000"/>
                </a:solidFill>
                <a:latin typeface="宋体" panose="02010600030101010101" pitchFamily="2" charset="-122"/>
                <a:ea typeface="宋体" panose="02010600030101010101" pitchFamily="2" charset="-122"/>
              </a:rPr>
              <a:t>曲线</a:t>
            </a:r>
            <a:r>
              <a:rPr lang="zh-CN" altLang="en-US" sz="2400" dirty="0">
                <a:latin typeface="宋体" panose="02010600030101010101" pitchFamily="2" charset="-122"/>
                <a:ea typeface="宋体" panose="02010600030101010101" pitchFamily="2" charset="-122"/>
              </a:rPr>
              <a:t>水平</a:t>
            </a:r>
            <a:r>
              <a:rPr lang="zh-CN" altLang="en-US" sz="2400" b="1" dirty="0">
                <a:solidFill>
                  <a:srgbClr val="C00000"/>
                </a:solidFill>
                <a:latin typeface="宋体" panose="02010600030101010101" pitchFamily="2" charset="-122"/>
                <a:ea typeface="宋体" panose="02010600030101010101" pitchFamily="2" charset="-122"/>
              </a:rPr>
              <a:t>相加</a:t>
            </a:r>
            <a:r>
              <a:rPr lang="zh-CN" altLang="en-US" sz="2400" dirty="0">
                <a:latin typeface="宋体" panose="02010600030101010101" pitchFamily="2" charset="-122"/>
                <a:ea typeface="宋体" panose="02010600030101010101" pitchFamily="2" charset="-122"/>
              </a:rPr>
              <a:t>，即得到整个市场的劳动供给曲线。</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23240" y="915035"/>
            <a:ext cx="4382135" cy="54063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劳动供给</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2.闲暇</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3.无差异曲线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4.预算约束线（预算线）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5.个人劳动供给曲线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6.收入效应</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7.替代效应</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8.市场劳动供给曲线</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9.家庭等产量曲线</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397240"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9.</a:t>
            </a:r>
            <a:r>
              <a:rPr lang="zh-CN" altLang="en-US" sz="2400" dirty="0">
                <a:latin typeface="宋体" panose="02010600030101010101" pitchFamily="2" charset="-122"/>
                <a:ea typeface="宋体" panose="02010600030101010101" pitchFamily="2" charset="-122"/>
              </a:rPr>
              <a:t>家庭等产量曲线</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家庭生产的等产量曲线是指在生产同样家庭商品产量的</a:t>
            </a:r>
            <a:r>
              <a:rPr lang="zh-CN" altLang="en-US" sz="2400" b="1" dirty="0">
                <a:solidFill>
                  <a:srgbClr val="C00000"/>
                </a:solidFill>
                <a:latin typeface="宋体" panose="02010600030101010101" pitchFamily="2" charset="-122"/>
                <a:ea typeface="宋体" panose="02010600030101010101" pitchFamily="2" charset="-122"/>
              </a:rPr>
              <a:t>家庭生产时间</a:t>
            </a:r>
            <a:r>
              <a:rPr lang="zh-CN" altLang="en-US" sz="2400" dirty="0">
                <a:latin typeface="宋体" panose="02010600030101010101" pitchFamily="2" charset="-122"/>
                <a:ea typeface="宋体" panose="02010600030101010101" pitchFamily="2" charset="-122"/>
              </a:rPr>
              <a:t>和</a:t>
            </a:r>
            <a:r>
              <a:rPr lang="zh-CN" altLang="en-US" sz="2400" b="1" dirty="0">
                <a:solidFill>
                  <a:srgbClr val="C00000"/>
                </a:solidFill>
                <a:latin typeface="宋体" panose="02010600030101010101" pitchFamily="2" charset="-122"/>
                <a:ea typeface="宋体" panose="02010600030101010101" pitchFamily="2" charset="-122"/>
              </a:rPr>
              <a:t>购买物品</a:t>
            </a:r>
            <a:r>
              <a:rPr lang="zh-CN" altLang="en-US" sz="2400" dirty="0">
                <a:latin typeface="宋体" panose="02010600030101010101" pitchFamily="2" charset="-122"/>
                <a:ea typeface="宋体" panose="02010600030101010101" pitchFamily="2" charset="-122"/>
              </a:rPr>
              <a:t>的不同要素组合的轨迹。</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第二章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p>
        </p:txBody>
      </p:sp>
      <p:sp>
        <p:nvSpPr>
          <p:cNvPr id="19" name="文本框 18"/>
          <p:cNvSpPr txBox="1"/>
          <p:nvPr/>
        </p:nvSpPr>
        <p:spPr>
          <a:xfrm>
            <a:off x="2306955" y="3169285"/>
            <a:ext cx="7578725" cy="1038860"/>
          </a:xfrm>
          <a:prstGeom prst="rect">
            <a:avLst/>
          </a:prstGeom>
          <a:noFill/>
        </p:spPr>
        <p:txBody>
          <a:bodyPr wrap="square" rtlCol="0">
            <a:spAutoFit/>
          </a:bodyPr>
          <a:lstStyle/>
          <a:p>
            <a:pPr algn="ctr">
              <a:lnSpc>
                <a:spcPct val="140000"/>
              </a:lnSpc>
            </a:pPr>
            <a:r>
              <a:rPr lang="zh-CN" altLang="en-US" sz="4400" b="1" dirty="0">
                <a:solidFill>
                  <a:srgbClr val="879880"/>
                </a:solidFill>
                <a:latin typeface="华文楷体" panose="02010600040101010101" charset="-122"/>
                <a:ea typeface="华文楷体" panose="02010600040101010101" charset="-122"/>
              </a:rPr>
              <a:t>劳动需求分析</a:t>
            </a:r>
            <a:endParaRPr lang="zh-CN" altLang="en-US" sz="4400" b="1" dirty="0">
              <a:solidFill>
                <a:srgbClr val="879880"/>
              </a:solidFill>
              <a:latin typeface="华文楷体" panose="02010600040101010101" charset="-122"/>
              <a:ea typeface="华文楷体" panose="02010600040101010101"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225" r="21301"/>
          <a:stretch>
            <a:fillRect/>
          </a:stretch>
        </p:blipFill>
        <p:spPr>
          <a:xfrm flipH="1">
            <a:off x="-163830" y="-219385"/>
            <a:ext cx="2360168" cy="2232212"/>
          </a:xfrm>
          <a:prstGeom prst="rect">
            <a:avLst/>
          </a:prstGeom>
        </p:spPr>
      </p:pic>
      <p:sp>
        <p:nvSpPr>
          <p:cNvPr id="14" name="文本框 6"/>
          <p:cNvSpPr txBox="1">
            <a:spLocks noChangeArrowheads="1"/>
          </p:cNvSpPr>
          <p:nvPr/>
        </p:nvSpPr>
        <p:spPr bwMode="auto">
          <a:xfrm>
            <a:off x="5166039" y="2130222"/>
            <a:ext cx="186118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lnSpc>
                <a:spcPct val="140000"/>
              </a:lnSpc>
              <a:spcBef>
                <a:spcPct val="0"/>
              </a:spcBef>
              <a:spcAft>
                <a:spcPct val="0"/>
              </a:spcAft>
              <a:defRPr/>
            </a:pPr>
            <a:r>
              <a:rPr lang="zh-CN" altLang="en-US" sz="4400" b="1" dirty="0">
                <a:solidFill>
                  <a:srgbClr val="BE7B5A"/>
                </a:solidFill>
                <a:latin typeface="华文楷体" panose="02010600040101010101" charset="-122"/>
                <a:ea typeface="华文楷体" panose="02010600040101010101" charset="-122"/>
              </a:rPr>
              <a:t>第三章</a:t>
            </a:r>
            <a:endParaRPr lang="zh-CN" altLang="en-US" sz="4400" b="1" dirty="0">
              <a:solidFill>
                <a:srgbClr val="BE7B5A"/>
              </a:solidFill>
              <a:latin typeface="华文楷体" panose="02010600040101010101" charset="-122"/>
              <a:ea typeface="华文楷体" panose="02010600040101010101"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9225" r="21301"/>
          <a:stretch>
            <a:fillRect/>
          </a:stretch>
        </p:blipFill>
        <p:spPr>
          <a:xfrm flipH="1">
            <a:off x="-177165" y="-221290"/>
            <a:ext cx="2360168" cy="223221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23240" y="915035"/>
            <a:ext cx="4382135" cy="1863090"/>
          </a:xfrm>
          <a:prstGeom prst="rect">
            <a:avLst/>
          </a:prstGeom>
          <a:noFill/>
          <a:ln w="9525">
            <a:noFill/>
          </a:ln>
        </p:spPr>
        <p:txBody>
          <a:bodyPr wrap="square" anchor="t">
            <a:spAutoFit/>
          </a:bodyPr>
          <a:lstStyle/>
          <a:p>
            <a:pPr>
              <a:lnSpc>
                <a:spcPct val="160000"/>
              </a:lnSpc>
            </a:pPr>
            <a:r>
              <a:rPr lang="en-US" sz="2400" dirty="0">
                <a:solidFill>
                  <a:schemeClr val="tx1"/>
                </a:solidFill>
                <a:latin typeface="宋体" panose="02010600030101010101" pitchFamily="2" charset="-122"/>
                <a:ea typeface="宋体" panose="02010600030101010101" pitchFamily="2" charset="-122"/>
              </a:rPr>
              <a:t>1.</a:t>
            </a:r>
            <a:r>
              <a:rPr lang="zh-CN" altLang="en-US" sz="2400" b="1" dirty="0">
                <a:solidFill>
                  <a:srgbClr val="C00000"/>
                </a:solidFill>
                <a:latin typeface="宋体" panose="02010600030101010101" pitchFamily="2" charset="-122"/>
                <a:ea typeface="宋体" panose="02010600030101010101" pitchFamily="2" charset="-122"/>
              </a:rPr>
              <a:t>等产量曲线</a:t>
            </a:r>
            <a:endParaRPr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2.</a:t>
            </a:r>
            <a:r>
              <a:rPr lang="zh-CN" altLang="en-US" sz="2400" b="1" dirty="0">
                <a:solidFill>
                  <a:srgbClr val="C00000"/>
                </a:solidFill>
                <a:latin typeface="宋体" panose="02010600030101010101" pitchFamily="2" charset="-122"/>
                <a:ea typeface="宋体" panose="02010600030101010101" pitchFamily="2" charset="-122"/>
              </a:rPr>
              <a:t>卖方垄断企业</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3.买方垄断企业</a:t>
            </a:r>
            <a:endParaRPr lang="en-US" sz="2400" dirty="0">
              <a:solidFill>
                <a:schemeClr val="tx1"/>
              </a:solidFill>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第三章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2725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等产量曲线</a:t>
            </a:r>
            <a:endParaRPr lang="zh-CN" altLang="en-US"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第三章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798512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等产量曲线</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等产量曲线是在</a:t>
            </a:r>
            <a:r>
              <a:rPr lang="zh-CN" altLang="en-US" sz="2400" b="1" dirty="0">
                <a:solidFill>
                  <a:srgbClr val="C00000"/>
                </a:solidFill>
                <a:latin typeface="宋体" panose="02010600030101010101" pitchFamily="2" charset="-122"/>
                <a:ea typeface="宋体" panose="02010600030101010101" pitchFamily="2" charset="-122"/>
              </a:rPr>
              <a:t>技术水平不变</a:t>
            </a:r>
            <a:r>
              <a:rPr lang="zh-CN" altLang="en-US" sz="2400" dirty="0">
                <a:latin typeface="宋体" panose="02010600030101010101" pitchFamily="2" charset="-122"/>
                <a:ea typeface="宋体" panose="02010600030101010101" pitchFamily="2" charset="-122"/>
              </a:rPr>
              <a:t>的条件下生产同一产量的两种生产要素投入量的所有不同组合的轨迹。</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第三章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8630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等产量曲线</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2.卖方垄断企业</a:t>
            </a:r>
            <a:endParaRPr lang="en-US" altLang="zh-CN"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第三章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798512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卖方垄断企业</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a:t>
            </a:r>
            <a:r>
              <a:rPr lang="zh-CN" altLang="en-US" sz="2400" b="1" dirty="0">
                <a:solidFill>
                  <a:srgbClr val="C00000"/>
                </a:solidFill>
                <a:latin typeface="宋体" panose="02010600030101010101" pitchFamily="2" charset="-122"/>
                <a:ea typeface="宋体" panose="02010600030101010101" pitchFamily="2" charset="-122"/>
              </a:rPr>
              <a:t>卖方垄断</a:t>
            </a:r>
            <a:r>
              <a:rPr lang="zh-CN" altLang="en-US" sz="2400" dirty="0">
                <a:latin typeface="宋体" panose="02010600030101010101" pitchFamily="2" charset="-122"/>
                <a:ea typeface="宋体" panose="02010600030101010101" pitchFamily="2" charset="-122"/>
              </a:rPr>
              <a:t>企业是指企业在</a:t>
            </a:r>
            <a:r>
              <a:rPr lang="zh-CN" altLang="en-US" sz="2400" b="1" dirty="0">
                <a:solidFill>
                  <a:srgbClr val="C00000"/>
                </a:solidFill>
                <a:latin typeface="宋体" panose="02010600030101010101" pitchFamily="2" charset="-122"/>
                <a:ea typeface="宋体" panose="02010600030101010101" pitchFamily="2" charset="-122"/>
              </a:rPr>
              <a:t>产品</a:t>
            </a:r>
            <a:r>
              <a:rPr lang="zh-CN" altLang="en-US" sz="2400" dirty="0">
                <a:latin typeface="宋体" panose="02010600030101010101" pitchFamily="2" charset="-122"/>
                <a:ea typeface="宋体" panose="02010600030101010101" pitchFamily="2" charset="-122"/>
              </a:rPr>
              <a:t>市场上是</a:t>
            </a:r>
            <a:r>
              <a:rPr lang="zh-CN" altLang="en-US" sz="2400" b="1" dirty="0">
                <a:solidFill>
                  <a:srgbClr val="C00000"/>
                </a:solidFill>
                <a:latin typeface="宋体" panose="02010600030101010101" pitchFamily="2" charset="-122"/>
                <a:ea typeface="宋体" panose="02010600030101010101" pitchFamily="2" charset="-122"/>
              </a:rPr>
              <a:t>垄断</a:t>
            </a:r>
            <a:r>
              <a:rPr lang="zh-CN" altLang="en-US" sz="2400" dirty="0">
                <a:latin typeface="宋体" panose="02010600030101010101" pitchFamily="2" charset="-122"/>
                <a:ea typeface="宋体" panose="02010600030101010101" pitchFamily="2" charset="-122"/>
              </a:rPr>
              <a:t>者，但在</a:t>
            </a:r>
            <a:r>
              <a:rPr lang="zh-CN" altLang="en-US" sz="2400" b="1" dirty="0">
                <a:solidFill>
                  <a:srgbClr val="C00000"/>
                </a:solidFill>
                <a:latin typeface="宋体" panose="02010600030101010101" pitchFamily="2" charset="-122"/>
                <a:ea typeface="宋体" panose="02010600030101010101" pitchFamily="2" charset="-122"/>
              </a:rPr>
              <a:t>劳动</a:t>
            </a:r>
            <a:r>
              <a:rPr lang="zh-CN" altLang="en-US" sz="2400" dirty="0">
                <a:latin typeface="宋体" panose="02010600030101010101" pitchFamily="2" charset="-122"/>
                <a:ea typeface="宋体" panose="02010600030101010101" pitchFamily="2" charset="-122"/>
              </a:rPr>
              <a:t>市场上是完全</a:t>
            </a:r>
            <a:r>
              <a:rPr lang="zh-CN" altLang="en-US" sz="2400" b="1" dirty="0">
                <a:solidFill>
                  <a:srgbClr val="C00000"/>
                </a:solidFill>
                <a:latin typeface="宋体" panose="02010600030101010101" pitchFamily="2" charset="-122"/>
                <a:ea typeface="宋体" panose="02010600030101010101" pitchFamily="2" charset="-122"/>
              </a:rPr>
              <a:t>竞争</a:t>
            </a:r>
            <a:r>
              <a:rPr lang="zh-CN" altLang="en-US" sz="2400" dirty="0">
                <a:latin typeface="宋体" panose="02010600030101010101" pitchFamily="2" charset="-122"/>
                <a:ea typeface="宋体" panose="02010600030101010101" pitchFamily="2" charset="-122"/>
              </a:rPr>
              <a:t>者。</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第三章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8630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等产量曲线</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2.卖方垄断企业</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3.买方垄断企业</a:t>
            </a:r>
            <a:endParaRPr lang="en-US" altLang="zh-CN"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第三章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144520" y="183515"/>
            <a:ext cx="5691505" cy="1038860"/>
            <a:chOff x="4952" y="289"/>
            <a:chExt cx="8963" cy="1636"/>
          </a:xfrm>
        </p:grpSpPr>
        <p:pic>
          <p:nvPicPr>
            <p:cNvPr id="39" name="图片 38"/>
            <p:cNvPicPr>
              <a:picLocks noChangeAspect="1"/>
            </p:cNvPicPr>
            <p:nvPr/>
          </p:nvPicPr>
          <p:blipFill rotWithShape="1">
            <a:blip r:embed="rId1" cstate="print">
              <a:extLst>
                <a:ext uri="{28A0092B-C50C-407E-A947-70E740481C1C}">
                  <a14:useLocalDpi xmlns:a14="http://schemas.microsoft.com/office/drawing/2010/main" val="0"/>
                </a:ext>
              </a:extLst>
            </a:blip>
            <a:srcRect l="3607" b="25612"/>
            <a:stretch>
              <a:fillRect/>
            </a:stretch>
          </p:blipFill>
          <p:spPr>
            <a:xfrm rot="18725689" flipH="1">
              <a:off x="4997" y="335"/>
              <a:ext cx="1127" cy="1218"/>
            </a:xfrm>
            <a:prstGeom prst="rect">
              <a:avLst/>
            </a:prstGeom>
          </p:spPr>
        </p:pic>
        <p:sp>
          <p:nvSpPr>
            <p:cNvPr id="35" name="矩形 34"/>
            <p:cNvSpPr/>
            <p:nvPr/>
          </p:nvSpPr>
          <p:spPr>
            <a:xfrm>
              <a:off x="5620" y="289"/>
              <a:ext cx="8295" cy="1636"/>
            </a:xfrm>
            <a:prstGeom prst="rect">
              <a:avLst/>
            </a:prstGeom>
          </p:spPr>
          <p:txBody>
            <a:bodyPr wrap="square" anchor="ctr" anchorCtr="0">
              <a:spAutoFit/>
            </a:bodyPr>
            <a:lstStyle/>
            <a:p>
              <a:pPr lvl="0" algn="ctr">
                <a:lnSpc>
                  <a:spcPct val="110000"/>
                </a:lnSpc>
              </a:pPr>
              <a:r>
                <a:rPr lang="zh-CN" altLang="en-US" sz="2800" b="1" dirty="0">
                  <a:solidFill>
                    <a:prstClr val="black"/>
                  </a:solidFill>
                  <a:latin typeface="华文中宋" panose="02010600040101010101" charset="-122"/>
                  <a:ea typeface="华文中宋" panose="02010600040101010101" charset="-122"/>
                  <a:cs typeface="华文中宋" panose="02010600040101010101" charset="-122"/>
                  <a:sym typeface="+mn-ea"/>
                </a:rPr>
                <a:t>《</a:t>
              </a:r>
              <a:r>
                <a:rPr lang="en-US" altLang="zh-CN" sz="2800" b="1" dirty="0">
                  <a:solidFill>
                    <a:prstClr val="black"/>
                  </a:solidFill>
                  <a:latin typeface="华文中宋" panose="02010600040101010101" charset="-122"/>
                  <a:ea typeface="华文中宋" panose="02010600040101010101" charset="-122"/>
                  <a:cs typeface="华文中宋" panose="02010600040101010101" charset="-122"/>
                </a:rPr>
                <a:t>00164劳动经济学（江苏）</a:t>
              </a:r>
              <a:r>
                <a:rPr lang="zh-CN" altLang="en-US" sz="2800" b="1" dirty="0">
                  <a:solidFill>
                    <a:prstClr val="black"/>
                  </a:solidFill>
                  <a:latin typeface="华文中宋" panose="02010600040101010101" charset="-122"/>
                  <a:ea typeface="华文中宋" panose="02010600040101010101" charset="-122"/>
                  <a:cs typeface="华文中宋" panose="02010600040101010101" charset="-122"/>
                </a:rPr>
                <a:t>》</a:t>
              </a:r>
              <a:endParaRPr lang="zh-CN" altLang="en-US" sz="2800" b="1" dirty="0">
                <a:solidFill>
                  <a:prstClr val="black"/>
                </a:solidFill>
                <a:latin typeface="华文中宋" panose="02010600040101010101" charset="-122"/>
                <a:ea typeface="华文中宋" panose="02010600040101010101" charset="-122"/>
                <a:cs typeface="华文中宋" panose="02010600040101010101" charset="-122"/>
              </a:endParaRPr>
            </a:p>
            <a:p>
              <a:pPr lvl="0" algn="ctr">
                <a:lnSpc>
                  <a:spcPct val="110000"/>
                </a:lnSpc>
              </a:pPr>
              <a:r>
                <a:rPr lang="zh-CN" altLang="en-US" sz="2800" b="1" dirty="0">
                  <a:solidFill>
                    <a:prstClr val="black"/>
                  </a:solidFill>
                  <a:latin typeface="华文中宋" panose="02010600040101010101" charset="-122"/>
                  <a:ea typeface="华文中宋" panose="02010600040101010101" charset="-122"/>
                  <a:cs typeface="华文中宋" panose="02010600040101010101" charset="-122"/>
                  <a:sym typeface="+mn-ea"/>
                </a:rPr>
                <a:t>资料</a:t>
              </a:r>
              <a:r>
                <a:rPr lang="en-US" altLang="zh-CN" sz="2800" b="1" dirty="0">
                  <a:solidFill>
                    <a:prstClr val="black"/>
                  </a:solidFill>
                  <a:latin typeface="华文中宋" panose="02010600040101010101" charset="-122"/>
                  <a:ea typeface="华文中宋" panose="02010600040101010101" charset="-122"/>
                  <a:cs typeface="华文中宋" panose="02010600040101010101" charset="-122"/>
                  <a:sym typeface="+mn-ea"/>
                </a:rPr>
                <a:t>&amp;</a:t>
              </a:r>
              <a:r>
                <a:rPr lang="zh-CN" altLang="en-US" sz="2800" b="1" dirty="0">
                  <a:solidFill>
                    <a:prstClr val="black"/>
                  </a:solidFill>
                  <a:latin typeface="华文中宋" panose="02010600040101010101" charset="-122"/>
                  <a:ea typeface="华文中宋" panose="02010600040101010101" charset="-122"/>
                  <a:cs typeface="华文中宋" panose="02010600040101010101" charset="-122"/>
                  <a:sym typeface="+mn-ea"/>
                </a:rPr>
                <a:t>精华课堂</a:t>
              </a:r>
              <a:r>
                <a:rPr lang="zh-CN" altLang="en-US" sz="2800" b="1" dirty="0">
                  <a:solidFill>
                    <a:prstClr val="black"/>
                  </a:solidFill>
                  <a:latin typeface="华文中宋" panose="02010600040101010101" charset="-122"/>
                  <a:ea typeface="华文中宋" panose="02010600040101010101" charset="-122"/>
                  <a:cs typeface="华文中宋" panose="02010600040101010101" charset="-122"/>
                  <a:sym typeface="+mn-ea"/>
                </a:rPr>
                <a:t>二维码集锦</a:t>
              </a:r>
              <a:endParaRPr lang="zh-CN" altLang="en-US" sz="2800" b="1" dirty="0">
                <a:solidFill>
                  <a:prstClr val="black"/>
                </a:solidFill>
                <a:latin typeface="华文中宋" panose="02010600040101010101" charset="-122"/>
                <a:ea typeface="华文中宋" panose="02010600040101010101" charset="-122"/>
                <a:cs typeface="华文中宋" panose="02010600040101010101" charset="-122"/>
                <a:sym typeface="+mn-ea"/>
              </a:endParaRPr>
            </a:p>
          </p:txBody>
        </p:sp>
      </p:grpSp>
      <p:sp>
        <p:nvSpPr>
          <p:cNvPr id="5" name="文本框 4"/>
          <p:cNvSpPr txBox="1"/>
          <p:nvPr/>
        </p:nvSpPr>
        <p:spPr>
          <a:xfrm>
            <a:off x="8172450" y="3554730"/>
            <a:ext cx="1657350" cy="645160"/>
          </a:xfrm>
          <a:prstGeom prst="rect">
            <a:avLst/>
          </a:prstGeom>
          <a:noFill/>
        </p:spPr>
        <p:txBody>
          <a:bodyPr wrap="square" rtlCol="0">
            <a:spAutoFit/>
          </a:bodyPr>
          <a:p>
            <a:pPr algn="ct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复习大礼包</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扫码下载</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charset="0"/>
              </a:rPr>
              <a:t></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charset="0"/>
            </a:endParaRPr>
          </a:p>
        </p:txBody>
      </p:sp>
      <p:sp>
        <p:nvSpPr>
          <p:cNvPr id="10" name="文本框 9"/>
          <p:cNvSpPr txBox="1"/>
          <p:nvPr/>
        </p:nvSpPr>
        <p:spPr>
          <a:xfrm>
            <a:off x="8172450" y="1496695"/>
            <a:ext cx="1581150" cy="645160"/>
          </a:xfrm>
          <a:prstGeom prst="rect">
            <a:avLst/>
          </a:prstGeom>
          <a:noFill/>
        </p:spPr>
        <p:txBody>
          <a:bodyPr wrap="square" rtlCol="0">
            <a:spAutoFit/>
          </a:bodyPr>
          <a:p>
            <a:pPr algn="ct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【精华课堂】</a:t>
            </a:r>
            <a:endPar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扫码听课</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charset="0"/>
              </a:rPr>
              <a:t></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Wingdings 2" panose="05020102010507070707" charset="0"/>
            </a:endParaRPr>
          </a:p>
        </p:txBody>
      </p:sp>
      <p:pic>
        <p:nvPicPr>
          <p:cNvPr id="7" name="图片 6" descr="fc3d7579cb2b3b050d349c51286fcca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657080" y="757555"/>
            <a:ext cx="2124075" cy="2124075"/>
          </a:xfrm>
          <a:prstGeom prst="rect">
            <a:avLst/>
          </a:prstGeom>
        </p:spPr>
      </p:pic>
      <p:pic>
        <p:nvPicPr>
          <p:cNvPr id="13" name="图片 12"/>
          <p:cNvPicPr>
            <a:picLocks noChangeAspect="1"/>
          </p:cNvPicPr>
          <p:nvPr/>
        </p:nvPicPr>
        <p:blipFill>
          <a:blip r:embed="rId3">
            <a:clrChange>
              <a:clrFrom>
                <a:srgbClr val="F3F1EF">
                  <a:alpha val="100000"/>
                </a:srgbClr>
              </a:clrFrom>
              <a:clrTo>
                <a:srgbClr val="F3F1EF">
                  <a:alpha val="100000"/>
                  <a:alpha val="0"/>
                </a:srgbClr>
              </a:clrTo>
            </a:clrChange>
          </a:blip>
          <a:stretch>
            <a:fillRect/>
          </a:stretch>
        </p:blipFill>
        <p:spPr>
          <a:xfrm>
            <a:off x="210820" y="1502410"/>
            <a:ext cx="7934960" cy="4415155"/>
          </a:xfrm>
          <a:prstGeom prst="rect">
            <a:avLst/>
          </a:prstGeom>
        </p:spPr>
      </p:pic>
      <p:pic>
        <p:nvPicPr>
          <p:cNvPr id="14" name="图片 13" descr="db0bcf6b625844175f18e690de47ef0f"/>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53600" y="2889885"/>
            <a:ext cx="1898015" cy="18980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50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798512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卖方垄断企业</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a:t>
            </a:r>
            <a:r>
              <a:rPr lang="zh-CN" altLang="en-US" sz="2400" b="1" dirty="0">
                <a:solidFill>
                  <a:srgbClr val="C00000"/>
                </a:solidFill>
                <a:latin typeface="宋体" panose="02010600030101010101" pitchFamily="2" charset="-122"/>
                <a:ea typeface="宋体" panose="02010600030101010101" pitchFamily="2" charset="-122"/>
              </a:rPr>
              <a:t>卖方垄断</a:t>
            </a:r>
            <a:r>
              <a:rPr lang="zh-CN" altLang="en-US" sz="2400" dirty="0">
                <a:latin typeface="宋体" panose="02010600030101010101" pitchFamily="2" charset="-122"/>
                <a:ea typeface="宋体" panose="02010600030101010101" pitchFamily="2" charset="-122"/>
              </a:rPr>
              <a:t>企业是指企业在</a:t>
            </a:r>
            <a:r>
              <a:rPr lang="zh-CN" altLang="en-US" sz="2400" b="1" dirty="0">
                <a:solidFill>
                  <a:srgbClr val="C00000"/>
                </a:solidFill>
                <a:latin typeface="宋体" panose="02010600030101010101" pitchFamily="2" charset="-122"/>
                <a:ea typeface="宋体" panose="02010600030101010101" pitchFamily="2" charset="-122"/>
              </a:rPr>
              <a:t>产品</a:t>
            </a:r>
            <a:r>
              <a:rPr lang="zh-CN" altLang="en-US" sz="2400" dirty="0">
                <a:latin typeface="宋体" panose="02010600030101010101" pitchFamily="2" charset="-122"/>
                <a:ea typeface="宋体" panose="02010600030101010101" pitchFamily="2" charset="-122"/>
              </a:rPr>
              <a:t>市场上是</a:t>
            </a:r>
            <a:r>
              <a:rPr lang="zh-CN" altLang="en-US" sz="2400" b="1" dirty="0">
                <a:solidFill>
                  <a:srgbClr val="C00000"/>
                </a:solidFill>
                <a:latin typeface="宋体" panose="02010600030101010101" pitchFamily="2" charset="-122"/>
                <a:ea typeface="宋体" panose="02010600030101010101" pitchFamily="2" charset="-122"/>
              </a:rPr>
              <a:t>垄断</a:t>
            </a:r>
            <a:r>
              <a:rPr lang="zh-CN" altLang="en-US" sz="2400" dirty="0">
                <a:latin typeface="宋体" panose="02010600030101010101" pitchFamily="2" charset="-122"/>
                <a:ea typeface="宋体" panose="02010600030101010101" pitchFamily="2" charset="-122"/>
              </a:rPr>
              <a:t>者，但在</a:t>
            </a:r>
            <a:r>
              <a:rPr lang="zh-CN" altLang="en-US" sz="2400" b="1" dirty="0">
                <a:solidFill>
                  <a:srgbClr val="C00000"/>
                </a:solidFill>
                <a:latin typeface="宋体" panose="02010600030101010101" pitchFamily="2" charset="-122"/>
                <a:ea typeface="宋体" panose="02010600030101010101" pitchFamily="2" charset="-122"/>
              </a:rPr>
              <a:t>劳动</a:t>
            </a:r>
            <a:r>
              <a:rPr lang="zh-CN" altLang="en-US" sz="2400" dirty="0">
                <a:latin typeface="宋体" panose="02010600030101010101" pitchFamily="2" charset="-122"/>
                <a:ea typeface="宋体" panose="02010600030101010101" pitchFamily="2" charset="-122"/>
              </a:rPr>
              <a:t>市场上是完全</a:t>
            </a:r>
            <a:r>
              <a:rPr lang="zh-CN" altLang="en-US" sz="2400" b="1" dirty="0">
                <a:solidFill>
                  <a:srgbClr val="C00000"/>
                </a:solidFill>
                <a:latin typeface="宋体" panose="02010600030101010101" pitchFamily="2" charset="-122"/>
                <a:ea typeface="宋体" panose="02010600030101010101" pitchFamily="2" charset="-122"/>
              </a:rPr>
              <a:t>竞争</a:t>
            </a:r>
            <a:r>
              <a:rPr lang="zh-CN" altLang="en-US" sz="2400" dirty="0">
                <a:latin typeface="宋体" panose="02010600030101010101" pitchFamily="2" charset="-122"/>
                <a:ea typeface="宋体" panose="02010600030101010101" pitchFamily="2" charset="-122"/>
              </a:rPr>
              <a:t>者。</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第三章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p>
        </p:txBody>
      </p:sp>
      <p:sp>
        <p:nvSpPr>
          <p:cNvPr id="19" name="文本框 18"/>
          <p:cNvSpPr txBox="1"/>
          <p:nvPr/>
        </p:nvSpPr>
        <p:spPr>
          <a:xfrm>
            <a:off x="2306955" y="3169285"/>
            <a:ext cx="7578725" cy="1038860"/>
          </a:xfrm>
          <a:prstGeom prst="rect">
            <a:avLst/>
          </a:prstGeom>
          <a:noFill/>
        </p:spPr>
        <p:txBody>
          <a:bodyPr wrap="square" rtlCol="0">
            <a:spAutoFit/>
          </a:bodyPr>
          <a:lstStyle/>
          <a:p>
            <a:pPr algn="ctr">
              <a:lnSpc>
                <a:spcPct val="140000"/>
              </a:lnSpc>
            </a:pPr>
            <a:r>
              <a:rPr lang="zh-CN" altLang="en-US" sz="4400" b="1" dirty="0">
                <a:solidFill>
                  <a:srgbClr val="879880"/>
                </a:solidFill>
                <a:latin typeface="华文楷体" panose="02010600040101010101" charset="-122"/>
                <a:ea typeface="华文楷体" panose="02010600040101010101" charset="-122"/>
              </a:rPr>
              <a:t>工资理论</a:t>
            </a:r>
            <a:endParaRPr lang="zh-CN" altLang="en-US" sz="4400" b="1" dirty="0">
              <a:solidFill>
                <a:srgbClr val="879880"/>
              </a:solidFill>
              <a:latin typeface="华文楷体" panose="02010600040101010101" charset="-122"/>
              <a:ea typeface="华文楷体" panose="02010600040101010101"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225" r="21301"/>
          <a:stretch>
            <a:fillRect/>
          </a:stretch>
        </p:blipFill>
        <p:spPr>
          <a:xfrm flipH="1">
            <a:off x="-163830" y="-219385"/>
            <a:ext cx="2360168" cy="2232212"/>
          </a:xfrm>
          <a:prstGeom prst="rect">
            <a:avLst/>
          </a:prstGeom>
        </p:spPr>
      </p:pic>
      <p:sp>
        <p:nvSpPr>
          <p:cNvPr id="14" name="文本框 6"/>
          <p:cNvSpPr txBox="1">
            <a:spLocks noChangeArrowheads="1"/>
          </p:cNvSpPr>
          <p:nvPr/>
        </p:nvSpPr>
        <p:spPr bwMode="auto">
          <a:xfrm>
            <a:off x="5166039" y="2130222"/>
            <a:ext cx="186118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lnSpc>
                <a:spcPct val="140000"/>
              </a:lnSpc>
              <a:spcBef>
                <a:spcPct val="0"/>
              </a:spcBef>
              <a:spcAft>
                <a:spcPct val="0"/>
              </a:spcAft>
              <a:defRPr/>
            </a:pPr>
            <a:r>
              <a:rPr lang="zh-CN" altLang="en-US" sz="4400" b="1" dirty="0">
                <a:solidFill>
                  <a:srgbClr val="BE7B5A"/>
                </a:solidFill>
                <a:latin typeface="华文楷体" panose="02010600040101010101" charset="-122"/>
                <a:ea typeface="华文楷体" panose="02010600040101010101" charset="-122"/>
              </a:rPr>
              <a:t>第六章</a:t>
            </a:r>
            <a:endParaRPr lang="zh-CN" altLang="en-US" sz="4400" b="1" dirty="0">
              <a:solidFill>
                <a:srgbClr val="BE7B5A"/>
              </a:solidFill>
              <a:latin typeface="华文楷体" panose="02010600040101010101" charset="-122"/>
              <a:ea typeface="华文楷体" panose="02010600040101010101"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9225" r="21301"/>
          <a:stretch>
            <a:fillRect/>
          </a:stretch>
        </p:blipFill>
        <p:spPr>
          <a:xfrm flipH="1">
            <a:off x="-177165" y="-221290"/>
            <a:ext cx="2360168" cy="223221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23240" y="915035"/>
            <a:ext cx="4382135" cy="1272540"/>
          </a:xfrm>
          <a:prstGeom prst="rect">
            <a:avLst/>
          </a:prstGeom>
          <a:noFill/>
          <a:ln w="9525">
            <a:noFill/>
          </a:ln>
        </p:spPr>
        <p:txBody>
          <a:bodyPr wrap="square" anchor="t">
            <a:spAutoFit/>
          </a:bodyPr>
          <a:lstStyle/>
          <a:p>
            <a:pPr>
              <a:lnSpc>
                <a:spcPct val="160000"/>
              </a:lnSpc>
            </a:pPr>
            <a:r>
              <a:rPr lang="en-US" sz="2400" dirty="0">
                <a:solidFill>
                  <a:schemeClr val="tx1"/>
                </a:solidFill>
                <a:latin typeface="宋体" panose="02010600030101010101" pitchFamily="2" charset="-122"/>
                <a:ea typeface="宋体" panose="02010600030101010101" pitchFamily="2" charset="-122"/>
              </a:rPr>
              <a:t>1.</a:t>
            </a:r>
            <a:r>
              <a:rPr lang="en-US" sz="2400" dirty="0">
                <a:latin typeface="宋体" panose="02010600030101010101" pitchFamily="2" charset="-122"/>
                <a:ea typeface="宋体" panose="02010600030101010101" pitchFamily="2" charset="-122"/>
              </a:rPr>
              <a:t>计时工资制</a:t>
            </a:r>
            <a:endParaRPr lang="en-US" sz="2400" dirty="0">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2.</a:t>
            </a:r>
            <a:r>
              <a:rPr lang="zh-CN" altLang="en-US" sz="2400" b="1" dirty="0">
                <a:solidFill>
                  <a:srgbClr val="C00000"/>
                </a:solidFill>
                <a:latin typeface="宋体" panose="02010600030101010101" pitchFamily="2" charset="-122"/>
                <a:ea typeface="宋体" panose="02010600030101010101" pitchFamily="2" charset="-122"/>
              </a:rPr>
              <a:t>计件工资制</a:t>
            </a:r>
            <a:endParaRPr lang="en-US" sz="2400" dirty="0">
              <a:solidFill>
                <a:schemeClr val="tx1"/>
              </a:solidFill>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2725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计时工资制</a:t>
            </a:r>
            <a:endParaRPr lang="zh-CN" altLang="en-US"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17562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计时工资制</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计时工资制以工人所费</a:t>
            </a:r>
            <a:r>
              <a:rPr lang="zh-CN" altLang="en-US" sz="2400" b="1" dirty="0">
                <a:solidFill>
                  <a:srgbClr val="C00000"/>
                </a:solidFill>
                <a:latin typeface="宋体" panose="02010600030101010101" pitchFamily="2" charset="-122"/>
                <a:ea typeface="宋体" panose="02010600030101010101" pitchFamily="2" charset="-122"/>
              </a:rPr>
              <a:t>时间</a:t>
            </a:r>
            <a:r>
              <a:rPr lang="zh-CN" altLang="en-US" sz="2400" dirty="0">
                <a:latin typeface="宋体" panose="02010600030101010101" pitchFamily="2" charset="-122"/>
                <a:ea typeface="宋体" panose="02010600030101010101" pitchFamily="2" charset="-122"/>
              </a:rPr>
              <a:t>作为计算工资的标准，时间计算以小时、日、周或月作为单位。</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8630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sym typeface="+mn-ea"/>
              </a:rPr>
              <a:t>1.</a:t>
            </a:r>
            <a:r>
              <a:rPr lang="zh-CN" altLang="en-US" sz="2400" dirty="0">
                <a:latin typeface="宋体" panose="02010600030101010101" pitchFamily="2" charset="-122"/>
                <a:ea typeface="宋体" panose="02010600030101010101" pitchFamily="2" charset="-122"/>
                <a:sym typeface="+mn-ea"/>
              </a:rPr>
              <a:t>计时工资制</a:t>
            </a:r>
            <a:endParaRPr lang="zh-CN" altLang="en-US" sz="2400" dirty="0">
              <a:latin typeface="宋体" panose="02010600030101010101" pitchFamily="2" charset="-122"/>
              <a:ea typeface="宋体" panose="02010600030101010101" pitchFamily="2" charset="-122"/>
            </a:endParaRPr>
          </a:p>
          <a:p>
            <a:pPr>
              <a:lnSpc>
                <a:spcPct val="160000"/>
              </a:lnSpc>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计件工资制</a:t>
            </a:r>
            <a:endParaRPr lang="zh-CN" altLang="en-US"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460740" cy="18630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计件工资制</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计件工资制以完成工作</a:t>
            </a:r>
            <a:r>
              <a:rPr lang="zh-CN" altLang="en-US" sz="2400" b="1" dirty="0">
                <a:solidFill>
                  <a:srgbClr val="C00000"/>
                </a:solidFill>
                <a:latin typeface="宋体" panose="02010600030101010101" pitchFamily="2" charset="-122"/>
                <a:ea typeface="宋体" panose="02010600030101010101" pitchFamily="2" charset="-122"/>
              </a:rPr>
              <a:t>数量</a:t>
            </a:r>
            <a:r>
              <a:rPr lang="zh-CN" altLang="en-US" sz="2400" dirty="0">
                <a:latin typeface="宋体" panose="02010600030101010101" pitchFamily="2" charset="-122"/>
                <a:ea typeface="宋体" panose="02010600030101010101" pitchFamily="2" charset="-122"/>
              </a:rPr>
              <a:t>或</a:t>
            </a:r>
            <a:r>
              <a:rPr lang="zh-CN" altLang="en-US" sz="2400" b="1" dirty="0">
                <a:solidFill>
                  <a:srgbClr val="C00000"/>
                </a:solidFill>
                <a:latin typeface="宋体" panose="02010600030101010101" pitchFamily="2" charset="-122"/>
                <a:ea typeface="宋体" panose="02010600030101010101" pitchFamily="2" charset="-122"/>
              </a:rPr>
              <a:t>产品件数</a:t>
            </a:r>
            <a:r>
              <a:rPr lang="zh-CN" altLang="en-US" sz="2400" dirty="0">
                <a:latin typeface="宋体" panose="02010600030101010101" pitchFamily="2" charset="-122"/>
                <a:ea typeface="宋体" panose="02010600030101010101" pitchFamily="2" charset="-122"/>
              </a:rPr>
              <a:t>为计算报酬标准。</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p>
        </p:txBody>
      </p:sp>
      <p:sp>
        <p:nvSpPr>
          <p:cNvPr id="19" name="文本框 18"/>
          <p:cNvSpPr txBox="1"/>
          <p:nvPr/>
        </p:nvSpPr>
        <p:spPr>
          <a:xfrm>
            <a:off x="2306955" y="3169285"/>
            <a:ext cx="7578725" cy="1038860"/>
          </a:xfrm>
          <a:prstGeom prst="rect">
            <a:avLst/>
          </a:prstGeom>
          <a:noFill/>
        </p:spPr>
        <p:txBody>
          <a:bodyPr wrap="square" rtlCol="0">
            <a:spAutoFit/>
          </a:bodyPr>
          <a:lstStyle/>
          <a:p>
            <a:pPr algn="ctr">
              <a:lnSpc>
                <a:spcPct val="140000"/>
              </a:lnSpc>
            </a:pPr>
            <a:r>
              <a:rPr lang="zh-CN" altLang="en-US" sz="4400" b="1" dirty="0">
                <a:solidFill>
                  <a:srgbClr val="879880"/>
                </a:solidFill>
                <a:latin typeface="华文楷体" panose="02010600040101010101" charset="-122"/>
                <a:ea typeface="华文楷体" panose="02010600040101010101" charset="-122"/>
              </a:rPr>
              <a:t>劳动力市场歧视</a:t>
            </a:r>
            <a:endParaRPr lang="zh-CN" altLang="en-US" sz="4400" b="1" dirty="0">
              <a:solidFill>
                <a:srgbClr val="879880"/>
              </a:solidFill>
              <a:latin typeface="华文楷体" panose="02010600040101010101" charset="-122"/>
              <a:ea typeface="华文楷体" panose="02010600040101010101"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225" r="21301"/>
          <a:stretch>
            <a:fillRect/>
          </a:stretch>
        </p:blipFill>
        <p:spPr>
          <a:xfrm flipH="1">
            <a:off x="-163830" y="-219385"/>
            <a:ext cx="2360168" cy="2232212"/>
          </a:xfrm>
          <a:prstGeom prst="rect">
            <a:avLst/>
          </a:prstGeom>
        </p:spPr>
      </p:pic>
      <p:sp>
        <p:nvSpPr>
          <p:cNvPr id="14" name="文本框 6"/>
          <p:cNvSpPr txBox="1">
            <a:spLocks noChangeArrowheads="1"/>
          </p:cNvSpPr>
          <p:nvPr/>
        </p:nvSpPr>
        <p:spPr bwMode="auto">
          <a:xfrm>
            <a:off x="5166039" y="2130222"/>
            <a:ext cx="186118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lnSpc>
                <a:spcPct val="140000"/>
              </a:lnSpc>
              <a:spcBef>
                <a:spcPct val="0"/>
              </a:spcBef>
              <a:spcAft>
                <a:spcPct val="0"/>
              </a:spcAft>
              <a:defRPr/>
            </a:pPr>
            <a:r>
              <a:rPr lang="zh-CN" altLang="en-US" sz="4400" b="1" dirty="0">
                <a:solidFill>
                  <a:srgbClr val="BE7B5A"/>
                </a:solidFill>
                <a:latin typeface="华文楷体" panose="02010600040101010101" charset="-122"/>
                <a:ea typeface="华文楷体" panose="02010600040101010101" charset="-122"/>
              </a:rPr>
              <a:t>第七章</a:t>
            </a:r>
            <a:endParaRPr lang="zh-CN" altLang="en-US" sz="4400" b="1" dirty="0">
              <a:solidFill>
                <a:srgbClr val="BE7B5A"/>
              </a:solidFill>
              <a:latin typeface="华文楷体" panose="02010600040101010101" charset="-122"/>
              <a:ea typeface="华文楷体" panose="02010600040101010101"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9225" r="21301"/>
          <a:stretch>
            <a:fillRect/>
          </a:stretch>
        </p:blipFill>
        <p:spPr>
          <a:xfrm flipH="1">
            <a:off x="-177165" y="-221290"/>
            <a:ext cx="2360168" cy="223221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23240" y="915035"/>
            <a:ext cx="4382135" cy="3044190"/>
          </a:xfrm>
          <a:prstGeom prst="rect">
            <a:avLst/>
          </a:prstGeom>
          <a:noFill/>
          <a:ln w="9525">
            <a:noFill/>
          </a:ln>
        </p:spPr>
        <p:txBody>
          <a:bodyPr wrap="square" anchor="t">
            <a:spAutoFit/>
          </a:bodyPr>
          <a:lstStyle/>
          <a:p>
            <a:pPr>
              <a:lnSpc>
                <a:spcPct val="160000"/>
              </a:lnSpc>
            </a:pPr>
            <a:r>
              <a:rPr lang="en-US" sz="2400" dirty="0">
                <a:solidFill>
                  <a:schemeClr val="tx1"/>
                </a:solidFill>
                <a:latin typeface="宋体" panose="02010600030101010101" pitchFamily="2" charset="-122"/>
                <a:ea typeface="宋体" panose="02010600030101010101" pitchFamily="2" charset="-122"/>
              </a:rPr>
              <a:t>1.</a:t>
            </a:r>
            <a:r>
              <a:rPr lang="en-US" sz="2400" b="1" dirty="0">
                <a:solidFill>
                  <a:srgbClr val="C00000"/>
                </a:solidFill>
                <a:latin typeface="宋体" panose="02010600030101010101" pitchFamily="2" charset="-122"/>
                <a:ea typeface="宋体" panose="02010600030101010101" pitchFamily="2" charset="-122"/>
              </a:rPr>
              <a:t>劳动力市场歧视</a:t>
            </a:r>
            <a:endParaRPr lang="en-US" sz="2400" dirty="0">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2.前市场差异</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3.工资歧视</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4.职业歧视</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5.统计性歧视</a:t>
            </a:r>
            <a:endParaRPr lang="en-US" altLang="zh-CN" sz="2400" dirty="0">
              <a:solidFill>
                <a:schemeClr val="tx1"/>
              </a:solidFill>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2725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劳动力市场歧视</a:t>
            </a:r>
            <a:endParaRPr lang="zh-CN" altLang="en-US"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29715" y="365125"/>
            <a:ext cx="7680960" cy="628015"/>
            <a:chOff x="5290" y="3410"/>
            <a:chExt cx="5259" cy="989"/>
          </a:xfrm>
        </p:grpSpPr>
        <p:sp>
          <p:nvSpPr>
            <p:cNvPr id="4" name="圆角矩形 30"/>
            <p:cNvSpPr/>
            <p:nvPr/>
          </p:nvSpPr>
          <p:spPr>
            <a:xfrm>
              <a:off x="5290" y="3410"/>
              <a:ext cx="5259" cy="989"/>
            </a:xfrm>
            <a:prstGeom prst="roundRect">
              <a:avLst>
                <a:gd name="adj" fmla="val 0"/>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p:nvPr/>
          </p:nvSpPr>
          <p:spPr>
            <a:xfrm>
              <a:off x="5294" y="3441"/>
              <a:ext cx="5255" cy="919"/>
            </a:xfrm>
            <a:prstGeom prst="rect">
              <a:avLst/>
            </a:prstGeom>
          </p:spPr>
          <p:txBody>
            <a:bodyPr wrap="square">
              <a:spAutoFit/>
            </a:bodyPr>
            <a:p>
              <a:pPr algn="l">
                <a:lnSpc>
                  <a:spcPct val="100000"/>
                </a:lnSpc>
              </a:pPr>
              <a:r>
                <a:rPr lang="zh-CN" altLang="en-US" sz="3200" b="1"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【精华课堂】</a:t>
              </a:r>
              <a:r>
                <a:rPr lang="zh-CN" altLang="en-US" sz="2400" dirty="0">
                  <a:solidFill>
                    <a:schemeClr val="bg2">
                      <a:lumMod val="25000"/>
                    </a:schemeClr>
                  </a:solidFill>
                  <a:latin typeface="华文新魏" panose="02010800040101010101" charset="-122"/>
                  <a:ea typeface="华文新魏" panose="02010800040101010101" charset="-122"/>
                  <a:cs typeface="Hiragino Sans GB W3" charset="-122"/>
                </a:rPr>
                <a:t>位置：选中当天课程</a:t>
              </a:r>
              <a:r>
                <a:rPr lang="en-US" altLang="zh-CN" sz="2400" dirty="0">
                  <a:solidFill>
                    <a:schemeClr val="bg2">
                      <a:lumMod val="25000"/>
                    </a:schemeClr>
                  </a:solidFill>
                  <a:latin typeface="华文新魏" panose="02010800040101010101" charset="-122"/>
                  <a:ea typeface="华文新魏" panose="02010800040101010101" charset="-122"/>
                  <a:cs typeface="Hiragino Sans GB W3" charset="-122"/>
                </a:rPr>
                <a:t>→</a:t>
              </a:r>
              <a:r>
                <a:rPr lang="zh-CN" altLang="en-US" sz="2400" dirty="0">
                  <a:solidFill>
                    <a:schemeClr val="bg2">
                      <a:lumMod val="25000"/>
                    </a:schemeClr>
                  </a:solidFill>
                  <a:latin typeface="华文新魏" panose="02010800040101010101" charset="-122"/>
                  <a:ea typeface="华文新魏" panose="02010800040101010101" charset="-122"/>
                  <a:cs typeface="Hiragino Sans GB W3" charset="-122"/>
                </a:rPr>
                <a:t>找到对应科目</a:t>
              </a:r>
              <a:endParaRPr lang="zh-CN" altLang="en-US" sz="2400" dirty="0">
                <a:solidFill>
                  <a:schemeClr val="bg2">
                    <a:lumMod val="25000"/>
                  </a:schemeClr>
                </a:solidFill>
                <a:latin typeface="华文新魏" panose="02010800040101010101" charset="-122"/>
                <a:ea typeface="华文新魏" panose="02010800040101010101" charset="-122"/>
                <a:cs typeface="Hiragino Sans GB W3" charset="-122"/>
              </a:endParaRPr>
            </a:p>
          </p:txBody>
        </p:sp>
      </p:grpSp>
      <p:grpSp>
        <p:nvGrpSpPr>
          <p:cNvPr id="24" name="组合 23"/>
          <p:cNvGrpSpPr/>
          <p:nvPr/>
        </p:nvGrpSpPr>
        <p:grpSpPr>
          <a:xfrm>
            <a:off x="321310" y="1689100"/>
            <a:ext cx="6673215" cy="3705225"/>
            <a:chOff x="2419" y="3449"/>
            <a:chExt cx="13276" cy="6757"/>
          </a:xfrm>
        </p:grpSpPr>
        <p:grpSp>
          <p:nvGrpSpPr>
            <p:cNvPr id="22" name="组合 21"/>
            <p:cNvGrpSpPr/>
            <p:nvPr/>
          </p:nvGrpSpPr>
          <p:grpSpPr>
            <a:xfrm>
              <a:off x="2419" y="3449"/>
              <a:ext cx="13276" cy="6745"/>
              <a:chOff x="903" y="3382"/>
              <a:chExt cx="11859" cy="6024"/>
            </a:xfrm>
          </p:grpSpPr>
          <p:pic>
            <p:nvPicPr>
              <p:cNvPr id="18" name="图片 17"/>
              <p:cNvPicPr>
                <a:picLocks noChangeAspect="1"/>
              </p:cNvPicPr>
              <p:nvPr/>
            </p:nvPicPr>
            <p:blipFill>
              <a:blip r:embed="rId1"/>
              <a:srcRect l="17197" t="21628" b="50821"/>
              <a:stretch>
                <a:fillRect/>
              </a:stretch>
            </p:blipFill>
            <p:spPr>
              <a:xfrm>
                <a:off x="903" y="3382"/>
                <a:ext cx="11859" cy="2879"/>
              </a:xfrm>
              <a:prstGeom prst="rect">
                <a:avLst/>
              </a:prstGeom>
            </p:spPr>
          </p:pic>
          <p:pic>
            <p:nvPicPr>
              <p:cNvPr id="20" name="图片 19"/>
              <p:cNvPicPr>
                <a:picLocks noChangeAspect="1"/>
              </p:cNvPicPr>
              <p:nvPr/>
            </p:nvPicPr>
            <p:blipFill>
              <a:blip r:embed="rId1"/>
              <a:srcRect l="19674" t="86507"/>
              <a:stretch>
                <a:fillRect/>
              </a:stretch>
            </p:blipFill>
            <p:spPr>
              <a:xfrm>
                <a:off x="955" y="6205"/>
                <a:ext cx="11806" cy="1197"/>
              </a:xfrm>
              <a:prstGeom prst="rect">
                <a:avLst/>
              </a:prstGeom>
            </p:spPr>
          </p:pic>
          <p:pic>
            <p:nvPicPr>
              <p:cNvPr id="21" name="图片 20"/>
              <p:cNvPicPr>
                <a:picLocks noChangeAspect="1"/>
              </p:cNvPicPr>
              <p:nvPr/>
            </p:nvPicPr>
            <p:blipFill>
              <a:blip r:embed="rId2"/>
              <a:stretch>
                <a:fillRect/>
              </a:stretch>
            </p:blipFill>
            <p:spPr>
              <a:xfrm>
                <a:off x="916" y="7405"/>
                <a:ext cx="11846" cy="2001"/>
              </a:xfrm>
              <a:prstGeom prst="rect">
                <a:avLst/>
              </a:prstGeom>
            </p:spPr>
          </p:pic>
        </p:grpSp>
        <p:sp>
          <p:nvSpPr>
            <p:cNvPr id="23" name="矩形 22"/>
            <p:cNvSpPr/>
            <p:nvPr/>
          </p:nvSpPr>
          <p:spPr>
            <a:xfrm>
              <a:off x="2419" y="3449"/>
              <a:ext cx="13275" cy="6757"/>
            </a:xfrm>
            <a:prstGeom prst="rect">
              <a:avLst/>
            </a:prstGeom>
            <a:noFill/>
            <a:ln w="82550" cmpd="thickThin">
              <a:solidFill>
                <a:srgbClr val="CD8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60000" flipH="1">
            <a:off x="3721349" y="5691874"/>
            <a:ext cx="904095" cy="1101816"/>
          </a:xfrm>
          <a:prstGeom prst="rect">
            <a:avLst/>
          </a:prstGeom>
        </p:spPr>
      </p:pic>
      <p:pic>
        <p:nvPicPr>
          <p:cNvPr id="25" name="图片 24"/>
          <p:cNvPicPr>
            <a:picLocks noChangeAspect="1"/>
          </p:cNvPicPr>
          <p:nvPr/>
        </p:nvPicPr>
        <p:blipFill>
          <a:blip r:embed="rId4"/>
          <a:srcRect r="1896"/>
          <a:stretch>
            <a:fillRect/>
          </a:stretch>
        </p:blipFill>
        <p:spPr>
          <a:xfrm>
            <a:off x="7242810" y="1182370"/>
            <a:ext cx="3121660" cy="52495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50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17562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劳动力市场歧视</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劳动力市场歧视是指拥有同样生产力特征的</a:t>
            </a:r>
            <a:r>
              <a:rPr lang="en-US" sz="2400" b="1" dirty="0">
                <a:solidFill>
                  <a:srgbClr val="C00000"/>
                </a:solidFill>
                <a:latin typeface="宋体" panose="02010600030101010101" pitchFamily="2" charset="-122"/>
                <a:ea typeface="宋体" panose="02010600030101010101" pitchFamily="2" charset="-122"/>
              </a:rPr>
              <a:t>劳动者</a:t>
            </a:r>
            <a:r>
              <a:rPr lang="zh-CN" altLang="en-US" sz="2400" dirty="0">
                <a:latin typeface="宋体" panose="02010600030101010101" pitchFamily="2" charset="-122"/>
                <a:ea typeface="宋体" panose="02010600030101010101" pitchFamily="2" charset="-122"/>
              </a:rPr>
              <a:t>，在职业获得、工资收入或劳动条件等方面</a:t>
            </a:r>
            <a:r>
              <a:rPr lang="en-US" sz="2400" b="1" dirty="0">
                <a:solidFill>
                  <a:srgbClr val="C00000"/>
                </a:solidFill>
                <a:latin typeface="宋体" panose="02010600030101010101" pitchFamily="2" charset="-122"/>
                <a:ea typeface="宋体" panose="02010600030101010101" pitchFamily="2" charset="-122"/>
              </a:rPr>
              <a:t>没有得到平等对待</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8630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sym typeface="+mn-ea"/>
              </a:rPr>
              <a:t>1.</a:t>
            </a:r>
            <a:r>
              <a:rPr lang="zh-CN" altLang="en-US" sz="2400" dirty="0">
                <a:latin typeface="宋体" panose="02010600030101010101" pitchFamily="2" charset="-122"/>
                <a:ea typeface="宋体" panose="02010600030101010101" pitchFamily="2" charset="-122"/>
                <a:sym typeface="+mn-ea"/>
              </a:rPr>
              <a:t>计时工资制</a:t>
            </a:r>
            <a:endParaRPr lang="zh-CN" altLang="en-US" sz="2400" dirty="0">
              <a:latin typeface="宋体" panose="02010600030101010101" pitchFamily="2" charset="-122"/>
              <a:ea typeface="宋体" panose="02010600030101010101" pitchFamily="2" charset="-122"/>
            </a:endParaRPr>
          </a:p>
          <a:p>
            <a:pPr>
              <a:lnSpc>
                <a:spcPct val="160000"/>
              </a:lnSpc>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前市场差异</a:t>
            </a:r>
            <a:endParaRPr lang="zh-CN" altLang="en-US"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762365" cy="30441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前市场差异</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前市场差异是</a:t>
            </a:r>
            <a:r>
              <a:rPr lang="en-US" sz="2400" b="1" dirty="0">
                <a:solidFill>
                  <a:srgbClr val="C00000"/>
                </a:solidFill>
                <a:latin typeface="宋体" panose="02010600030101010101" pitchFamily="2" charset="-122"/>
                <a:ea typeface="宋体" panose="02010600030101010101" pitchFamily="2" charset="-122"/>
              </a:rPr>
              <a:t>进入</a:t>
            </a:r>
            <a:r>
              <a:rPr lang="zh-CN" altLang="en-US" sz="2400" dirty="0">
                <a:latin typeface="宋体" panose="02010600030101010101" pitchFamily="2" charset="-122"/>
                <a:ea typeface="宋体" panose="02010600030101010101" pitchFamily="2" charset="-122"/>
              </a:rPr>
              <a:t>劳动力</a:t>
            </a:r>
            <a:r>
              <a:rPr lang="en-US" sz="2400" b="1" dirty="0">
                <a:solidFill>
                  <a:srgbClr val="C00000"/>
                </a:solidFill>
                <a:latin typeface="宋体" panose="02010600030101010101" pitchFamily="2" charset="-122"/>
                <a:ea typeface="宋体" panose="02010600030101010101" pitchFamily="2" charset="-122"/>
              </a:rPr>
              <a:t>市场时</a:t>
            </a:r>
            <a:r>
              <a:rPr lang="zh-CN" altLang="en-US" sz="2400" dirty="0">
                <a:latin typeface="宋体" panose="02010600030101010101" pitchFamily="2" charset="-122"/>
                <a:ea typeface="宋体" panose="02010600030101010101" pitchFamily="2" charset="-122"/>
              </a:rPr>
              <a:t>的生产力特征存在</a:t>
            </a:r>
            <a:r>
              <a:rPr lang="en-US" sz="2400" b="1" dirty="0">
                <a:solidFill>
                  <a:srgbClr val="C00000"/>
                </a:solidFill>
                <a:latin typeface="宋体" panose="02010600030101010101" pitchFamily="2" charset="-122"/>
                <a:ea typeface="宋体" panose="02010600030101010101" pitchFamily="2" charset="-122"/>
              </a:rPr>
              <a:t>群体差异</a:t>
            </a:r>
            <a:r>
              <a:rPr lang="zh-CN" altLang="en-US" sz="2400" dirty="0">
                <a:latin typeface="宋体" panose="02010600030101010101" pitchFamily="2" charset="-122"/>
                <a:ea typeface="宋体" panose="02010600030101010101" pitchFamily="2" charset="-122"/>
              </a:rPr>
              <a:t>。前市场差别可能是由很多因素在造成的，包括前市场歧视，如女性或黑人等无法获得平等的教育机会。</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sym typeface="+mn-ea"/>
              </a:rPr>
              <a:t>1.</a:t>
            </a:r>
            <a:r>
              <a:rPr lang="zh-CN" altLang="en-US" sz="2400" dirty="0">
                <a:latin typeface="宋体" panose="02010600030101010101" pitchFamily="2" charset="-122"/>
                <a:ea typeface="宋体" panose="02010600030101010101" pitchFamily="2" charset="-122"/>
                <a:sym typeface="+mn-ea"/>
              </a:rPr>
              <a:t>计时工资制</a:t>
            </a:r>
            <a:endParaRPr lang="zh-CN" altLang="en-US" sz="2400" dirty="0">
              <a:latin typeface="宋体" panose="02010600030101010101" pitchFamily="2" charset="-122"/>
              <a:ea typeface="宋体" panose="02010600030101010101" pitchFamily="2" charset="-122"/>
            </a:endParaRPr>
          </a:p>
          <a:p>
            <a:pPr>
              <a:lnSpc>
                <a:spcPct val="160000"/>
              </a:lnSpc>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前市场差异</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3.工资歧视</a:t>
            </a:r>
            <a:endParaRPr lang="en-US" altLang="zh-CN"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76236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工资歧视</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直接的工资歧视，即</a:t>
            </a:r>
            <a:r>
              <a:rPr lang="en-US" sz="2400" b="1" dirty="0">
                <a:solidFill>
                  <a:srgbClr val="C00000"/>
                </a:solidFill>
                <a:latin typeface="宋体" panose="02010600030101010101" pitchFamily="2" charset="-122"/>
                <a:ea typeface="宋体" panose="02010600030101010101" pitchFamily="2" charset="-122"/>
              </a:rPr>
              <a:t>女性</a:t>
            </a:r>
            <a:r>
              <a:rPr lang="zh-CN" altLang="en-US" sz="2400" dirty="0">
                <a:latin typeface="宋体" panose="02010600030101010101" pitchFamily="2" charset="-122"/>
                <a:ea typeface="宋体" panose="02010600030101010101" pitchFamily="2" charset="-122"/>
              </a:rPr>
              <a:t>在同一职业承担同样或类似的工作，但其获得的</a:t>
            </a:r>
            <a:r>
              <a:rPr lang="en-US" sz="2400" b="1" dirty="0">
                <a:solidFill>
                  <a:srgbClr val="C00000"/>
                </a:solidFill>
                <a:latin typeface="宋体" panose="02010600030101010101" pitchFamily="2" charset="-122"/>
                <a:ea typeface="宋体" panose="02010600030101010101" pitchFamily="2" charset="-122"/>
              </a:rPr>
              <a:t>工资收入</a:t>
            </a:r>
            <a:r>
              <a:rPr lang="zh-CN" altLang="en-US" sz="2400" dirty="0">
                <a:latin typeface="宋体" panose="02010600030101010101" pitchFamily="2" charset="-122"/>
                <a:ea typeface="宋体" panose="02010600030101010101" pitchFamily="2" charset="-122"/>
              </a:rPr>
              <a:t>却</a:t>
            </a:r>
            <a:r>
              <a:rPr lang="en-US" sz="2400" b="1" dirty="0">
                <a:solidFill>
                  <a:srgbClr val="C00000"/>
                </a:solidFill>
                <a:latin typeface="宋体" panose="02010600030101010101" pitchFamily="2" charset="-122"/>
                <a:ea typeface="宋体" panose="02010600030101010101" pitchFamily="2" charset="-122"/>
              </a:rPr>
              <a:t>低于男性</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30441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sym typeface="+mn-ea"/>
              </a:rPr>
              <a:t>1.</a:t>
            </a:r>
            <a:r>
              <a:rPr lang="zh-CN" altLang="en-US" sz="2400" dirty="0">
                <a:latin typeface="宋体" panose="02010600030101010101" pitchFamily="2" charset="-122"/>
                <a:ea typeface="宋体" panose="02010600030101010101" pitchFamily="2" charset="-122"/>
                <a:sym typeface="+mn-ea"/>
              </a:rPr>
              <a:t>计时工资制</a:t>
            </a:r>
            <a:endParaRPr lang="zh-CN" altLang="en-US" sz="2400" dirty="0">
              <a:latin typeface="宋体" panose="02010600030101010101" pitchFamily="2" charset="-122"/>
              <a:ea typeface="宋体" panose="02010600030101010101" pitchFamily="2" charset="-122"/>
            </a:endParaRPr>
          </a:p>
          <a:p>
            <a:pPr>
              <a:lnSpc>
                <a:spcPct val="160000"/>
              </a:lnSpc>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前市场差异</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3.工资歧视</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4.职业歧视</a:t>
            </a:r>
            <a:endParaRPr lang="en-US" altLang="zh-CN"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762365" cy="30441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职业歧视</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相对于男性来说，具有同样生产力潜力的女性，</a:t>
            </a:r>
            <a:r>
              <a:rPr lang="en-US" sz="2400" b="1" dirty="0">
                <a:solidFill>
                  <a:srgbClr val="C00000"/>
                </a:solidFill>
                <a:latin typeface="宋体" panose="02010600030101010101" pitchFamily="2" charset="-122"/>
                <a:ea typeface="宋体" panose="02010600030101010101" pitchFamily="2" charset="-122"/>
              </a:rPr>
              <a:t>被市场排斥进入</a:t>
            </a:r>
            <a:r>
              <a:rPr lang="zh-CN" altLang="en-US" sz="2400" dirty="0">
                <a:latin typeface="宋体" panose="02010600030101010101" pitchFamily="2" charset="-122"/>
                <a:ea typeface="宋体" panose="02010600030101010101" pitchFamily="2" charset="-122"/>
              </a:rPr>
              <a:t>低收入职业或职位层级较低的工作岗位，即相对隐蔽的职业歧视。</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36347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sym typeface="+mn-ea"/>
              </a:rPr>
              <a:t>1.</a:t>
            </a:r>
            <a:r>
              <a:rPr lang="zh-CN" altLang="en-US" sz="2400" dirty="0">
                <a:latin typeface="宋体" panose="02010600030101010101" pitchFamily="2" charset="-122"/>
                <a:ea typeface="宋体" panose="02010600030101010101" pitchFamily="2" charset="-122"/>
                <a:sym typeface="+mn-ea"/>
              </a:rPr>
              <a:t>计时工资制</a:t>
            </a:r>
            <a:endParaRPr lang="zh-CN" altLang="en-US" sz="2400" dirty="0">
              <a:latin typeface="宋体" panose="02010600030101010101" pitchFamily="2" charset="-122"/>
              <a:ea typeface="宋体" panose="02010600030101010101" pitchFamily="2" charset="-122"/>
            </a:endParaRPr>
          </a:p>
          <a:p>
            <a:pPr>
              <a:lnSpc>
                <a:spcPct val="160000"/>
              </a:lnSpc>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前市场差异</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3.工资歧视</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4.职业歧视</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5.统计性歧视</a:t>
            </a:r>
            <a:endParaRPr lang="en-US" altLang="zh-CN"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76236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统计性歧视</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统计性歧视是指企业将求职者所属的</a:t>
            </a:r>
            <a:r>
              <a:rPr lang="en-US" sz="2400" b="1" dirty="0">
                <a:solidFill>
                  <a:srgbClr val="C00000"/>
                </a:solidFill>
                <a:latin typeface="宋体" panose="02010600030101010101" pitchFamily="2" charset="-122"/>
                <a:ea typeface="宋体" panose="02010600030101010101" pitchFamily="2" charset="-122"/>
              </a:rPr>
              <a:t>群体</a:t>
            </a:r>
            <a:r>
              <a:rPr lang="zh-CN" altLang="en-US" sz="2400" dirty="0">
                <a:latin typeface="宋体" panose="02010600030101010101" pitchFamily="2" charset="-122"/>
                <a:ea typeface="宋体" panose="02010600030101010101" pitchFamily="2" charset="-122"/>
              </a:rPr>
              <a:t>的</a:t>
            </a:r>
            <a:r>
              <a:rPr lang="en-US" sz="2400" b="1" dirty="0">
                <a:solidFill>
                  <a:srgbClr val="C00000"/>
                </a:solidFill>
                <a:latin typeface="宋体" panose="02010600030101010101" pitchFamily="2" charset="-122"/>
                <a:ea typeface="宋体" panose="02010600030101010101" pitchFamily="2" charset="-122"/>
              </a:rPr>
              <a:t>特征作为</a:t>
            </a:r>
            <a:r>
              <a:rPr lang="zh-CN" altLang="en-US" sz="2400" dirty="0">
                <a:latin typeface="宋体" panose="02010600030101010101" pitchFamily="2" charset="-122"/>
                <a:ea typeface="宋体" panose="02010600030101010101" pitchFamily="2" charset="-122"/>
              </a:rPr>
              <a:t>求职者的</a:t>
            </a:r>
            <a:r>
              <a:rPr lang="en-US" sz="2400" b="1" dirty="0">
                <a:solidFill>
                  <a:srgbClr val="C00000"/>
                </a:solidFill>
                <a:latin typeface="宋体" panose="02010600030101010101" pitchFamily="2" charset="-122"/>
                <a:ea typeface="宋体" panose="02010600030101010101" pitchFamily="2" charset="-122"/>
              </a:rPr>
              <a:t>个人特征</a:t>
            </a:r>
            <a:r>
              <a:rPr lang="zh-CN" altLang="en-US" sz="2400" dirty="0">
                <a:latin typeface="宋体" panose="02010600030101010101" pitchFamily="2" charset="-122"/>
                <a:ea typeface="宋体" panose="02010600030101010101" pitchFamily="2" charset="-122"/>
              </a:rPr>
              <a:t>，并作为对求职者的评价标准来完成企业雇佣决策。</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p>
        </p:txBody>
      </p:sp>
      <p:sp>
        <p:nvSpPr>
          <p:cNvPr id="19" name="文本框 18"/>
          <p:cNvSpPr txBox="1"/>
          <p:nvPr/>
        </p:nvSpPr>
        <p:spPr>
          <a:xfrm>
            <a:off x="1861820" y="3169285"/>
            <a:ext cx="8388985" cy="1986280"/>
          </a:xfrm>
          <a:prstGeom prst="rect">
            <a:avLst/>
          </a:prstGeom>
          <a:noFill/>
        </p:spPr>
        <p:txBody>
          <a:bodyPr wrap="square" rtlCol="0">
            <a:spAutoFit/>
          </a:bodyPr>
          <a:lstStyle/>
          <a:p>
            <a:pPr algn="ctr">
              <a:lnSpc>
                <a:spcPct val="140000"/>
              </a:lnSpc>
            </a:pPr>
            <a:r>
              <a:rPr lang="zh-CN" altLang="en-US" sz="4400" b="1" dirty="0">
                <a:solidFill>
                  <a:srgbClr val="879880"/>
                </a:solidFill>
                <a:latin typeface="华文楷体" panose="02010600040101010101" charset="-122"/>
                <a:ea typeface="华文楷体" panose="02010600040101010101" charset="-122"/>
              </a:rPr>
              <a:t>收入分配差异变化的趋势、成因及对策</a:t>
            </a:r>
            <a:endParaRPr lang="zh-CN" altLang="en-US" sz="4400" b="1" dirty="0">
              <a:solidFill>
                <a:srgbClr val="879880"/>
              </a:solidFill>
              <a:latin typeface="华文楷体" panose="02010600040101010101" charset="-122"/>
              <a:ea typeface="华文楷体" panose="02010600040101010101"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225" r="21301"/>
          <a:stretch>
            <a:fillRect/>
          </a:stretch>
        </p:blipFill>
        <p:spPr>
          <a:xfrm flipH="1">
            <a:off x="-163830" y="-219385"/>
            <a:ext cx="2360168" cy="2232212"/>
          </a:xfrm>
          <a:prstGeom prst="rect">
            <a:avLst/>
          </a:prstGeom>
        </p:spPr>
      </p:pic>
      <p:sp>
        <p:nvSpPr>
          <p:cNvPr id="14" name="文本框 6"/>
          <p:cNvSpPr txBox="1">
            <a:spLocks noChangeArrowheads="1"/>
          </p:cNvSpPr>
          <p:nvPr/>
        </p:nvSpPr>
        <p:spPr bwMode="auto">
          <a:xfrm>
            <a:off x="5166039" y="2130222"/>
            <a:ext cx="186118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lnSpc>
                <a:spcPct val="140000"/>
              </a:lnSpc>
              <a:spcBef>
                <a:spcPct val="0"/>
              </a:spcBef>
              <a:spcAft>
                <a:spcPct val="0"/>
              </a:spcAft>
              <a:defRPr/>
            </a:pPr>
            <a:r>
              <a:rPr lang="zh-CN" altLang="en-US" sz="4400" b="1" dirty="0">
                <a:solidFill>
                  <a:srgbClr val="BE7B5A"/>
                </a:solidFill>
                <a:latin typeface="华文楷体" panose="02010600040101010101" charset="-122"/>
                <a:ea typeface="华文楷体" panose="02010600040101010101" charset="-122"/>
              </a:rPr>
              <a:t>第八章</a:t>
            </a:r>
            <a:endParaRPr lang="zh-CN" altLang="en-US" sz="4400" b="1" dirty="0">
              <a:solidFill>
                <a:srgbClr val="BE7B5A"/>
              </a:solidFill>
              <a:latin typeface="华文楷体" panose="02010600040101010101" charset="-122"/>
              <a:ea typeface="华文楷体" panose="02010600040101010101"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9225" r="21301"/>
          <a:stretch>
            <a:fillRect/>
          </a:stretch>
        </p:blipFill>
        <p:spPr>
          <a:xfrm flipH="1">
            <a:off x="-177165" y="-221290"/>
            <a:ext cx="2360168" cy="22322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1060000" flipH="1">
            <a:off x="211704" y="5230864"/>
            <a:ext cx="904095" cy="1101816"/>
          </a:xfrm>
          <a:prstGeom prst="rect">
            <a:avLst/>
          </a:prstGeom>
        </p:spPr>
      </p:pic>
      <p:grpSp>
        <p:nvGrpSpPr>
          <p:cNvPr id="12" name="组合 11"/>
          <p:cNvGrpSpPr/>
          <p:nvPr/>
        </p:nvGrpSpPr>
        <p:grpSpPr>
          <a:xfrm>
            <a:off x="10616565" y="5495290"/>
            <a:ext cx="1219200" cy="1007745"/>
            <a:chOff x="16543" y="8438"/>
            <a:chExt cx="1920" cy="1587"/>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53" y="8438"/>
              <a:ext cx="1110" cy="1353"/>
            </a:xfrm>
            <a:prstGeom prst="rect">
              <a:avLst/>
            </a:prstGeom>
          </p:spPr>
        </p:pic>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1160000">
              <a:off x="16543" y="8623"/>
              <a:ext cx="1151" cy="1403"/>
            </a:xfrm>
            <a:prstGeom prst="rect">
              <a:avLst/>
            </a:prstGeom>
          </p:spPr>
        </p:pic>
      </p:grpSp>
      <p:grpSp>
        <p:nvGrpSpPr>
          <p:cNvPr id="10" name="组合 9"/>
          <p:cNvGrpSpPr/>
          <p:nvPr/>
        </p:nvGrpSpPr>
        <p:grpSpPr>
          <a:xfrm>
            <a:off x="3486150" y="365125"/>
            <a:ext cx="4692650" cy="628015"/>
            <a:chOff x="5290" y="3410"/>
            <a:chExt cx="5259" cy="989"/>
          </a:xfrm>
        </p:grpSpPr>
        <p:sp>
          <p:nvSpPr>
            <p:cNvPr id="4" name="圆角矩形 30"/>
            <p:cNvSpPr/>
            <p:nvPr/>
          </p:nvSpPr>
          <p:spPr>
            <a:xfrm>
              <a:off x="5290" y="3410"/>
              <a:ext cx="5259" cy="989"/>
            </a:xfrm>
            <a:prstGeom prst="roundRect">
              <a:avLst>
                <a:gd name="adj" fmla="val 0"/>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p:nvPr/>
          </p:nvSpPr>
          <p:spPr>
            <a:xfrm>
              <a:off x="5294" y="3441"/>
              <a:ext cx="5255" cy="919"/>
            </a:xfrm>
            <a:prstGeom prst="rect">
              <a:avLst/>
            </a:prstGeom>
          </p:spPr>
          <p:txBody>
            <a:bodyPr wrap="square">
              <a:spAutoFit/>
            </a:bodyPr>
            <a:p>
              <a:pPr algn="l">
                <a:lnSpc>
                  <a:spcPct val="100000"/>
                </a:lnSpc>
              </a:pPr>
              <a:r>
                <a:rPr lang="zh-CN" altLang="en-US" sz="3200" b="1"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3200" b="1" dirty="0">
                  <a:solidFill>
                    <a:srgbClr val="C00000"/>
                  </a:solidFill>
                  <a:latin typeface="微软雅黑" panose="020B0503020204020204" pitchFamily="34" charset="-122"/>
                  <a:ea typeface="微软雅黑" panose="020B0503020204020204" pitchFamily="34" charset="-122"/>
                  <a:cs typeface="宋体" panose="02010600030101010101" pitchFamily="2" charset="-122"/>
                  <a:sym typeface="+mn-ea"/>
                </a:rPr>
                <a:t>复习资料</a:t>
              </a:r>
              <a:r>
                <a:rPr lang="zh-CN" altLang="en-US" sz="3200" b="1"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400" dirty="0">
                  <a:solidFill>
                    <a:schemeClr val="bg2">
                      <a:lumMod val="25000"/>
                    </a:schemeClr>
                  </a:solidFill>
                  <a:latin typeface="华文新魏" panose="02010800040101010101" charset="-122"/>
                  <a:ea typeface="华文新魏" panose="02010800040101010101" charset="-122"/>
                  <a:cs typeface="Hiragino Sans GB W3" charset="-122"/>
                </a:rPr>
                <a:t>位置：资料库</a:t>
              </a:r>
              <a:endParaRPr lang="zh-CN" altLang="en-US" sz="2400" dirty="0">
                <a:solidFill>
                  <a:schemeClr val="bg2">
                    <a:lumMod val="25000"/>
                  </a:schemeClr>
                </a:solidFill>
                <a:latin typeface="华文新魏" panose="02010800040101010101" charset="-122"/>
                <a:ea typeface="华文新魏" panose="02010800040101010101" charset="-122"/>
                <a:cs typeface="Hiragino Sans GB W3" charset="-122"/>
              </a:endParaRPr>
            </a:p>
          </p:txBody>
        </p:sp>
      </p:grpSp>
      <p:grpSp>
        <p:nvGrpSpPr>
          <p:cNvPr id="2" name="组合 1"/>
          <p:cNvGrpSpPr/>
          <p:nvPr/>
        </p:nvGrpSpPr>
        <p:grpSpPr>
          <a:xfrm>
            <a:off x="1093470" y="1231900"/>
            <a:ext cx="9478010" cy="4908550"/>
            <a:chOff x="1722" y="1940"/>
            <a:chExt cx="14926" cy="7730"/>
          </a:xfrm>
        </p:grpSpPr>
        <p:pic>
          <p:nvPicPr>
            <p:cNvPr id="9" name="图片 8"/>
            <p:cNvPicPr>
              <a:picLocks noChangeAspect="1"/>
            </p:cNvPicPr>
            <p:nvPr/>
          </p:nvPicPr>
          <p:blipFill>
            <a:blip r:embed="rId2"/>
            <a:srcRect l="805" r="11531"/>
            <a:stretch>
              <a:fillRect/>
            </a:stretch>
          </p:blipFill>
          <p:spPr>
            <a:xfrm>
              <a:off x="1760" y="2036"/>
              <a:ext cx="14817" cy="7538"/>
            </a:xfrm>
            <a:prstGeom prst="rect">
              <a:avLst/>
            </a:prstGeom>
          </p:spPr>
        </p:pic>
        <p:sp>
          <p:nvSpPr>
            <p:cNvPr id="23" name="矩形 22"/>
            <p:cNvSpPr/>
            <p:nvPr/>
          </p:nvSpPr>
          <p:spPr>
            <a:xfrm>
              <a:off x="1722" y="1940"/>
              <a:ext cx="14927" cy="7730"/>
            </a:xfrm>
            <a:prstGeom prst="rect">
              <a:avLst/>
            </a:prstGeom>
            <a:noFill/>
            <a:ln w="82550" cmpd="thickThin">
              <a:solidFill>
                <a:srgbClr val="CD8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500"/>
    </mc:Choice>
    <mc:Fallback>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23240" y="915035"/>
            <a:ext cx="4382135" cy="681990"/>
          </a:xfrm>
          <a:prstGeom prst="rect">
            <a:avLst/>
          </a:prstGeom>
          <a:noFill/>
          <a:ln w="9525">
            <a:noFill/>
          </a:ln>
        </p:spPr>
        <p:txBody>
          <a:bodyPr wrap="square" anchor="t">
            <a:spAutoFit/>
          </a:bodyPr>
          <a:lstStyle/>
          <a:p>
            <a:pPr>
              <a:lnSpc>
                <a:spcPct val="160000"/>
              </a:lnSpc>
            </a:pPr>
            <a:r>
              <a:rPr lang="en-US" altLang="zh-CN" sz="2400" dirty="0">
                <a:solidFill>
                  <a:schemeClr val="tx1"/>
                </a:solidFill>
                <a:latin typeface="宋体" panose="02010600030101010101" pitchFamily="2" charset="-122"/>
                <a:ea typeface="宋体" panose="02010600030101010101" pitchFamily="2" charset="-122"/>
              </a:rPr>
              <a:t>1.</a:t>
            </a:r>
            <a:r>
              <a:rPr lang="en-US" altLang="zh-CN" sz="2400" dirty="0">
                <a:latin typeface="宋体" panose="02010600030101010101" pitchFamily="2" charset="-122"/>
                <a:ea typeface="宋体" panose="02010600030101010101" pitchFamily="2" charset="-122"/>
              </a:rPr>
              <a:t>基尼系数</a:t>
            </a:r>
            <a:endParaRPr lang="en-US" altLang="zh-CN" sz="2400" dirty="0">
              <a:solidFill>
                <a:schemeClr val="tx1"/>
              </a:solidFill>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第八章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636000"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基尼系数</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基尼系数是衡量一个国家居民</a:t>
            </a:r>
            <a:r>
              <a:rPr lang="en-US" sz="2400" b="1" dirty="0">
                <a:solidFill>
                  <a:srgbClr val="C00000"/>
                </a:solidFill>
                <a:latin typeface="宋体" panose="02010600030101010101" pitchFamily="2" charset="-122"/>
                <a:ea typeface="宋体" panose="02010600030101010101" pitchFamily="2" charset="-122"/>
              </a:rPr>
              <a:t>收入差距</a:t>
            </a:r>
            <a:r>
              <a:rPr lang="zh-CN" altLang="en-US" sz="2400" dirty="0">
                <a:latin typeface="宋体" panose="02010600030101010101" pitchFamily="2" charset="-122"/>
                <a:ea typeface="宋体" panose="02010600030101010101" pitchFamily="2" charset="-122"/>
              </a:rPr>
              <a:t>、反映收入</a:t>
            </a:r>
            <a:r>
              <a:rPr lang="en-US" sz="2400" b="1" dirty="0">
                <a:solidFill>
                  <a:srgbClr val="C00000"/>
                </a:solidFill>
                <a:latin typeface="宋体" panose="02010600030101010101" pitchFamily="2" charset="-122"/>
                <a:ea typeface="宋体" panose="02010600030101010101" pitchFamily="2" charset="-122"/>
              </a:rPr>
              <a:t>不平等</a:t>
            </a:r>
            <a:r>
              <a:rPr lang="zh-CN" altLang="en-US" sz="2400" dirty="0">
                <a:latin typeface="宋体" panose="02010600030101010101" pitchFamily="2" charset="-122"/>
                <a:ea typeface="宋体" panose="02010600030101010101" pitchFamily="2" charset="-122"/>
              </a:rPr>
              <a:t>程度的综合性指标，取值在0至1。</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第八章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p>
        </p:txBody>
      </p:sp>
      <p:sp>
        <p:nvSpPr>
          <p:cNvPr id="19" name="文本框 18"/>
          <p:cNvSpPr txBox="1"/>
          <p:nvPr/>
        </p:nvSpPr>
        <p:spPr>
          <a:xfrm>
            <a:off x="2306955" y="3169285"/>
            <a:ext cx="7578725" cy="1038860"/>
          </a:xfrm>
          <a:prstGeom prst="rect">
            <a:avLst/>
          </a:prstGeom>
          <a:noFill/>
        </p:spPr>
        <p:txBody>
          <a:bodyPr wrap="square" rtlCol="0">
            <a:spAutoFit/>
          </a:bodyPr>
          <a:lstStyle/>
          <a:p>
            <a:pPr algn="ctr">
              <a:lnSpc>
                <a:spcPct val="140000"/>
              </a:lnSpc>
            </a:pPr>
            <a:r>
              <a:rPr lang="zh-CN" altLang="en-US" sz="4400" b="1" dirty="0">
                <a:solidFill>
                  <a:srgbClr val="879880"/>
                </a:solidFill>
                <a:latin typeface="华文楷体" panose="02010600040101010101" charset="-122"/>
                <a:ea typeface="华文楷体" panose="02010600040101010101" charset="-122"/>
              </a:rPr>
              <a:t>失业</a:t>
            </a:r>
            <a:endParaRPr lang="zh-CN" altLang="en-US" sz="4400" b="1" dirty="0">
              <a:solidFill>
                <a:srgbClr val="879880"/>
              </a:solidFill>
              <a:latin typeface="华文楷体" panose="02010600040101010101" charset="-122"/>
              <a:ea typeface="华文楷体" panose="02010600040101010101"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225" r="21301"/>
          <a:stretch>
            <a:fillRect/>
          </a:stretch>
        </p:blipFill>
        <p:spPr>
          <a:xfrm flipH="1">
            <a:off x="-163830" y="-219385"/>
            <a:ext cx="2360168" cy="2232212"/>
          </a:xfrm>
          <a:prstGeom prst="rect">
            <a:avLst/>
          </a:prstGeom>
        </p:spPr>
      </p:pic>
      <p:sp>
        <p:nvSpPr>
          <p:cNvPr id="14" name="文本框 6"/>
          <p:cNvSpPr txBox="1">
            <a:spLocks noChangeArrowheads="1"/>
          </p:cNvSpPr>
          <p:nvPr/>
        </p:nvSpPr>
        <p:spPr bwMode="auto">
          <a:xfrm>
            <a:off x="5166039" y="2130222"/>
            <a:ext cx="186118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lnSpc>
                <a:spcPct val="140000"/>
              </a:lnSpc>
              <a:spcBef>
                <a:spcPct val="0"/>
              </a:spcBef>
              <a:spcAft>
                <a:spcPct val="0"/>
              </a:spcAft>
              <a:defRPr/>
            </a:pPr>
            <a:r>
              <a:rPr lang="zh-CN" altLang="en-US" sz="4400" b="1" dirty="0">
                <a:solidFill>
                  <a:srgbClr val="BE7B5A"/>
                </a:solidFill>
                <a:latin typeface="华文楷体" panose="02010600040101010101" charset="-122"/>
                <a:ea typeface="华文楷体" panose="02010600040101010101" charset="-122"/>
              </a:rPr>
              <a:t>第九章</a:t>
            </a:r>
            <a:endParaRPr lang="zh-CN" altLang="en-US" sz="4400" b="1" dirty="0">
              <a:solidFill>
                <a:srgbClr val="BE7B5A"/>
              </a:solidFill>
              <a:latin typeface="华文楷体" panose="02010600040101010101" charset="-122"/>
              <a:ea typeface="华文楷体" panose="02010600040101010101"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9225" r="21301"/>
          <a:stretch>
            <a:fillRect/>
          </a:stretch>
        </p:blipFill>
        <p:spPr>
          <a:xfrm flipH="1">
            <a:off x="-177165" y="-221290"/>
            <a:ext cx="2360168" cy="223221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23240" y="915035"/>
            <a:ext cx="4382135" cy="3044190"/>
          </a:xfrm>
          <a:prstGeom prst="rect">
            <a:avLst/>
          </a:prstGeom>
          <a:noFill/>
          <a:ln w="9525">
            <a:noFill/>
          </a:ln>
        </p:spPr>
        <p:txBody>
          <a:bodyPr wrap="square" anchor="t">
            <a:spAutoFit/>
          </a:bodyPr>
          <a:lstStyle/>
          <a:p>
            <a:pPr>
              <a:lnSpc>
                <a:spcPct val="160000"/>
              </a:lnSpc>
            </a:pPr>
            <a:r>
              <a:rPr lang="en-US" altLang="zh-CN" sz="2400" dirty="0">
                <a:solidFill>
                  <a:schemeClr val="tx1"/>
                </a:solidFill>
                <a:latin typeface="宋体" panose="02010600030101010101" pitchFamily="2" charset="-122"/>
                <a:ea typeface="宋体" panose="02010600030101010101" pitchFamily="2" charset="-122"/>
              </a:rPr>
              <a:t>1.</a:t>
            </a:r>
            <a:r>
              <a:rPr lang="en-US" altLang="zh-CN" sz="2400" dirty="0">
                <a:latin typeface="宋体" panose="02010600030101010101" pitchFamily="2" charset="-122"/>
                <a:ea typeface="宋体" panose="02010600030101010101" pitchFamily="2" charset="-122"/>
              </a:rPr>
              <a:t>摩擦性失业</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2.结构性失业</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3.周期性失业</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4.搜寻摩擦</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5.招聘摩擦</a:t>
            </a:r>
            <a:endParaRPr lang="en-US" altLang="zh-CN" sz="2400" dirty="0">
              <a:solidFill>
                <a:schemeClr val="tx1"/>
              </a:solidFill>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2725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摩擦性失业</a:t>
            </a:r>
            <a:endParaRPr lang="zh-CN" altLang="en-US"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175625" cy="36347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摩擦性失业</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摩擦性失业是指，由于职业市场的</a:t>
            </a:r>
            <a:r>
              <a:rPr lang="en-US" sz="2400" b="1" dirty="0">
                <a:solidFill>
                  <a:srgbClr val="C00000"/>
                </a:solidFill>
                <a:latin typeface="宋体" panose="02010600030101010101" pitchFamily="2" charset="-122"/>
                <a:ea typeface="宋体" panose="02010600030101010101" pitchFamily="2" charset="-122"/>
              </a:rPr>
              <a:t>信息不完全</a:t>
            </a:r>
            <a:r>
              <a:rPr lang="zh-CN" altLang="en-US" sz="2400" dirty="0">
                <a:latin typeface="宋体" panose="02010600030101010101" pitchFamily="2" charset="-122"/>
                <a:ea typeface="宋体" panose="02010600030101010101" pitchFamily="2" charset="-122"/>
              </a:rPr>
              <a:t>，以及有职位空缺的雇主和寻找工作的人相互之间，他们都要</a:t>
            </a:r>
            <a:r>
              <a:rPr lang="en-US" sz="2400" b="1" dirty="0">
                <a:solidFill>
                  <a:srgbClr val="C00000"/>
                </a:solidFill>
                <a:latin typeface="宋体" panose="02010600030101010101" pitchFamily="2" charset="-122"/>
                <a:ea typeface="宋体" panose="02010600030101010101" pitchFamily="2" charset="-122"/>
              </a:rPr>
              <a:t>花时间</a:t>
            </a:r>
            <a:r>
              <a:rPr lang="zh-CN" altLang="en-US" sz="2400" dirty="0">
                <a:latin typeface="宋体" panose="02010600030101010101" pitchFamily="2" charset="-122"/>
                <a:ea typeface="宋体" panose="02010600030101010101" pitchFamily="2" charset="-122"/>
              </a:rPr>
              <a:t>去寻找，产生了在工作和进出劳动力市场之间的</a:t>
            </a:r>
            <a:r>
              <a:rPr lang="en-US" sz="2400" b="1" dirty="0">
                <a:solidFill>
                  <a:srgbClr val="C00000"/>
                </a:solidFill>
                <a:latin typeface="宋体" panose="02010600030101010101" pitchFamily="2" charset="-122"/>
                <a:ea typeface="宋体" panose="02010600030101010101" pitchFamily="2" charset="-122"/>
              </a:rPr>
              <a:t>持续流动</a:t>
            </a:r>
            <a:r>
              <a:rPr lang="zh-CN" altLang="en-US" sz="2400" dirty="0">
                <a:latin typeface="宋体" panose="02010600030101010101" pitchFamily="2" charset="-122"/>
                <a:ea typeface="宋体" panose="02010600030101010101" pitchFamily="2" charset="-122"/>
              </a:rPr>
              <a:t>过程而造成的失业。</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18630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摩擦性失业</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2.结构性失业</a:t>
            </a:r>
            <a:endParaRPr lang="en-US" altLang="zh-CN"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17562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结构性失业</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结构性失业是指由于</a:t>
            </a:r>
            <a:r>
              <a:rPr lang="en-US" sz="2400" b="1" dirty="0">
                <a:solidFill>
                  <a:srgbClr val="C00000"/>
                </a:solidFill>
                <a:latin typeface="宋体" panose="02010600030101010101" pitchFamily="2" charset="-122"/>
                <a:ea typeface="宋体" panose="02010600030101010101" pitchFamily="2" charset="-122"/>
              </a:rPr>
              <a:t>工作类型</a:t>
            </a:r>
            <a:r>
              <a:rPr lang="zh-CN" altLang="en-US" sz="2400" dirty="0">
                <a:latin typeface="宋体" panose="02010600030101010101" pitchFamily="2" charset="-122"/>
                <a:ea typeface="宋体" panose="02010600030101010101" pitchFamily="2" charset="-122"/>
              </a:rPr>
              <a:t>与寻找工作的</a:t>
            </a:r>
            <a:r>
              <a:rPr lang="en-US" sz="2400" b="1" dirty="0">
                <a:solidFill>
                  <a:srgbClr val="C00000"/>
                </a:solidFill>
                <a:latin typeface="宋体" panose="02010600030101010101" pitchFamily="2" charset="-122"/>
                <a:ea typeface="宋体" panose="02010600030101010101" pitchFamily="2" charset="-122"/>
              </a:rPr>
              <a:t>人</a:t>
            </a:r>
            <a:r>
              <a:rPr lang="zh-CN" altLang="en-US" sz="2400" dirty="0">
                <a:latin typeface="宋体" panose="02010600030101010101" pitchFamily="2" charset="-122"/>
                <a:ea typeface="宋体" panose="02010600030101010101" pitchFamily="2" charset="-122"/>
              </a:rPr>
              <a:t>的</a:t>
            </a:r>
            <a:r>
              <a:rPr lang="en-US" sz="2400" b="1" dirty="0">
                <a:solidFill>
                  <a:srgbClr val="C00000"/>
                </a:solidFill>
                <a:latin typeface="宋体" panose="02010600030101010101" pitchFamily="2" charset="-122"/>
                <a:ea typeface="宋体" panose="02010600030101010101" pitchFamily="2" charset="-122"/>
              </a:rPr>
              <a:t>不匹配</a:t>
            </a:r>
            <a:r>
              <a:rPr lang="zh-CN" altLang="en-US" sz="2400" dirty="0">
                <a:latin typeface="宋体" panose="02010600030101010101" pitchFamily="2" charset="-122"/>
                <a:ea typeface="宋体" panose="02010600030101010101" pitchFamily="2" charset="-122"/>
              </a:rPr>
              <a:t>所产生的失业。</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摩擦性失业</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2.结构性失业</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3.周期性失业</a:t>
            </a:r>
            <a:endParaRPr lang="en-US" altLang="zh-CN"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175625" cy="24536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周期性失业</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周期性失业是指由于经济中</a:t>
            </a:r>
            <a:r>
              <a:rPr lang="en-US" sz="2400" b="1" dirty="0">
                <a:solidFill>
                  <a:srgbClr val="C00000"/>
                </a:solidFill>
                <a:latin typeface="宋体" panose="02010600030101010101" pitchFamily="2" charset="-122"/>
                <a:ea typeface="宋体" panose="02010600030101010101" pitchFamily="2" charset="-122"/>
              </a:rPr>
              <a:t>总需求不足</a:t>
            </a:r>
            <a:r>
              <a:rPr lang="zh-CN" altLang="en-US" sz="2400" dirty="0">
                <a:latin typeface="宋体" panose="02010600030101010101" pitchFamily="2" charset="-122"/>
                <a:ea typeface="宋体" panose="02010600030101010101" pitchFamily="2" charset="-122"/>
              </a:rPr>
              <a:t>以为求职者创造足够的工作而产生的失业。</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58439" y="2276528"/>
            <a:ext cx="2049831" cy="2305685"/>
          </a:xfrm>
          <a:prstGeom prst="rect">
            <a:avLst/>
          </a:prstGeom>
          <a:noFill/>
        </p:spPr>
        <p:txBody>
          <a:bodyPr wrap="square" lIns="91438" tIns="45719" rIns="91438" bIns="45719">
            <a:spAutoFit/>
          </a:bodyPr>
          <a:lstStyle/>
          <a:p>
            <a:pPr algn="r" defTabSz="913130">
              <a:lnSpc>
                <a:spcPct val="150000"/>
              </a:lnSpc>
            </a:pPr>
            <a:r>
              <a:rPr lang="en-US" altLang="zh-CN" sz="9600" b="1" dirty="0">
                <a:solidFill>
                  <a:srgbClr val="90B6A5"/>
                </a:solidFill>
                <a:latin typeface="华文行楷" panose="02010800040101010101" charset="-122"/>
                <a:ea typeface="华文行楷" panose="02010800040101010101" charset="-122"/>
                <a:cs typeface="+mn-ea"/>
                <a:sym typeface="+mn-lt"/>
              </a:rPr>
              <a:t>01</a:t>
            </a:r>
            <a:endParaRPr lang="en-US" altLang="zh-CN" sz="9600" b="1" dirty="0">
              <a:solidFill>
                <a:srgbClr val="90B6A5"/>
              </a:solidFill>
              <a:latin typeface="华文行楷" panose="02010800040101010101" charset="-122"/>
              <a:ea typeface="华文行楷" panose="02010800040101010101" charset="-122"/>
              <a:cs typeface="+mn-ea"/>
              <a:sym typeface="+mn-lt"/>
            </a:endParaRPr>
          </a:p>
        </p:txBody>
      </p:sp>
      <p:sp>
        <p:nvSpPr>
          <p:cNvPr id="5" name="矩形 4"/>
          <p:cNvSpPr/>
          <p:nvPr/>
        </p:nvSpPr>
        <p:spPr>
          <a:xfrm>
            <a:off x="3597275" y="3198495"/>
            <a:ext cx="4822825" cy="705485"/>
          </a:xfrm>
          <a:prstGeom prst="rect">
            <a:avLst/>
          </a:prstGeom>
          <a:noFill/>
        </p:spPr>
        <p:txBody>
          <a:bodyPr wrap="square" lIns="91438" tIns="45719" rIns="91438" bIns="45719">
            <a:spAutoFit/>
          </a:bodyPr>
          <a:lstStyle/>
          <a:p>
            <a:pPr defTabSz="913130"/>
            <a:r>
              <a:rPr lang="zh-CN" altLang="en-US" sz="4000" b="1" spc="600" dirty="0">
                <a:solidFill>
                  <a:schemeClr val="tx1"/>
                </a:solidFill>
                <a:latin typeface="微软雅黑" panose="020B0503020204020204" pitchFamily="34" charset="-122"/>
                <a:ea typeface="微软雅黑" panose="020B0503020204020204" pitchFamily="34" charset="-122"/>
                <a:cs typeface="+mn-ea"/>
                <a:sym typeface="+mn-lt"/>
              </a:rPr>
              <a:t>填 空 题</a:t>
            </a:r>
            <a:endParaRPr lang="zh-CN" altLang="en-US" sz="4000" b="1" spc="6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 name="Freeform 5"/>
          <p:cNvSpPr/>
          <p:nvPr/>
        </p:nvSpPr>
        <p:spPr bwMode="auto">
          <a:xfrm flipH="1">
            <a:off x="1557073" y="2439524"/>
            <a:ext cx="1253120" cy="1862568"/>
          </a:xfrm>
          <a:custGeom>
            <a:avLst/>
            <a:gdLst>
              <a:gd name="T0" fmla="*/ 0 w 926"/>
              <a:gd name="T1" fmla="*/ 369 h 2009"/>
              <a:gd name="T2" fmla="*/ 0 w 926"/>
              <a:gd name="T3" fmla="*/ 0 h 2009"/>
              <a:gd name="T4" fmla="*/ 926 w 926"/>
              <a:gd name="T5" fmla="*/ 0 h 2009"/>
              <a:gd name="T6" fmla="*/ 926 w 926"/>
              <a:gd name="T7" fmla="*/ 2009 h 2009"/>
              <a:gd name="T8" fmla="*/ 224 w 926"/>
              <a:gd name="T9" fmla="*/ 2009 h 2009"/>
            </a:gdLst>
            <a:ahLst/>
            <a:cxnLst>
              <a:cxn ang="0">
                <a:pos x="T0" y="T1"/>
              </a:cxn>
              <a:cxn ang="0">
                <a:pos x="T2" y="T3"/>
              </a:cxn>
              <a:cxn ang="0">
                <a:pos x="T4" y="T5"/>
              </a:cxn>
              <a:cxn ang="0">
                <a:pos x="T6" y="T7"/>
              </a:cxn>
              <a:cxn ang="0">
                <a:pos x="T8" y="T9"/>
              </a:cxn>
            </a:cxnLst>
            <a:rect l="0" t="0" r="r" b="b"/>
            <a:pathLst>
              <a:path w="926" h="2009">
                <a:moveTo>
                  <a:pt x="0" y="369"/>
                </a:moveTo>
                <a:lnTo>
                  <a:pt x="0" y="0"/>
                </a:lnTo>
                <a:lnTo>
                  <a:pt x="926" y="0"/>
                </a:lnTo>
                <a:lnTo>
                  <a:pt x="926" y="2009"/>
                </a:lnTo>
                <a:lnTo>
                  <a:pt x="224" y="2009"/>
                </a:lnTo>
              </a:path>
            </a:pathLst>
          </a:custGeom>
          <a:noFill/>
          <a:ln w="285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lstStyle/>
          <a:p>
            <a:endParaRPr lang="zh-CN" altLang="en-US">
              <a:solidFill>
                <a:schemeClr val="tx1">
                  <a:lumMod val="75000"/>
                  <a:lumOff val="25000"/>
                </a:schemeClr>
              </a:solidFill>
              <a:cs typeface="+mn-ea"/>
              <a:sym typeface="+mn-lt"/>
            </a:endParaRPr>
          </a:p>
        </p:txBody>
      </p:sp>
      <p:sp>
        <p:nvSpPr>
          <p:cNvPr id="12" name="文本框 11"/>
          <p:cNvSpPr txBox="1"/>
          <p:nvPr/>
        </p:nvSpPr>
        <p:spPr>
          <a:xfrm>
            <a:off x="842645" y="436245"/>
            <a:ext cx="7265035" cy="53403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sz="2400" b="1">
                <a:latin typeface="微软雅黑" panose="020B0503020204020204" pitchFamily="34" charset="-122"/>
                <a:ea typeface="微软雅黑" panose="020B0503020204020204" pitchFamily="34" charset="-122"/>
                <a:cs typeface="微软雅黑" panose="020B0503020204020204" pitchFamily="34" charset="-122"/>
                <a:sym typeface="+mn-ea"/>
              </a:rPr>
              <a:t>填空题</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本大题共</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10</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小题</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每小题</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共</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10</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882265" y="2392045"/>
            <a:ext cx="3793490" cy="460375"/>
          </a:xfrm>
          <a:prstGeom prst="rect">
            <a:avLst/>
          </a:prstGeom>
          <a:noFill/>
        </p:spPr>
        <p:txBody>
          <a:bodyPr wrap="square" rtlCol="0">
            <a:spAutoFit/>
          </a:bodyPr>
          <a:lstStyle/>
          <a:p>
            <a:pPr algn="l"/>
            <a:r>
              <a:rPr lang="zh-CN" altLang="en-US" sz="2400" b="1">
                <a:solidFill>
                  <a:srgbClr val="C00000"/>
                </a:solidFill>
                <a:latin typeface="楷体" panose="02010609060101010101" charset="-122"/>
                <a:ea typeface="楷体" panose="02010609060101010101" charset="-122"/>
                <a:sym typeface="+mn-ea"/>
              </a:rPr>
              <a:t>记忆关键词，举一反三</a:t>
            </a:r>
            <a:endParaRPr lang="zh-CN" altLang="en-US" sz="2400" b="1">
              <a:solidFill>
                <a:srgbClr val="C00000"/>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30441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摩擦性失业</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2.结构性失业</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3.周期性失业</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4.搜寻摩擦</a:t>
            </a:r>
            <a:endParaRPr lang="en-US" altLang="zh-CN"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175625" cy="30441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搜寻摩擦</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搜寻摩擦是指，当</a:t>
            </a:r>
            <a:r>
              <a:rPr lang="en-US" sz="2400" b="1" dirty="0">
                <a:solidFill>
                  <a:srgbClr val="C00000"/>
                </a:solidFill>
                <a:latin typeface="宋体" panose="02010600030101010101" pitchFamily="2" charset="-122"/>
                <a:ea typeface="宋体" panose="02010600030101010101" pitchFamily="2" charset="-122"/>
              </a:rPr>
              <a:t>两个求职者</a:t>
            </a:r>
            <a:r>
              <a:rPr lang="zh-CN" altLang="en-US" sz="2400" dirty="0">
                <a:latin typeface="宋体" panose="02010600030101010101" pitchFamily="2" charset="-122"/>
                <a:ea typeface="宋体" panose="02010600030101010101" pitchFamily="2" charset="-122"/>
              </a:rPr>
              <a:t>申请同</a:t>
            </a:r>
            <a:r>
              <a:rPr lang="en-US" sz="2400" b="1" dirty="0">
                <a:solidFill>
                  <a:srgbClr val="C00000"/>
                </a:solidFill>
                <a:latin typeface="宋体" panose="02010600030101010101" pitchFamily="2" charset="-122"/>
                <a:ea typeface="宋体" panose="02010600030101010101" pitchFamily="2" charset="-122"/>
              </a:rPr>
              <a:t>一家雇主</a:t>
            </a:r>
            <a:r>
              <a:rPr lang="zh-CN" altLang="en-US" sz="2400" dirty="0">
                <a:latin typeface="宋体" panose="02010600030101010101" pitchFamily="2" charset="-122"/>
                <a:ea typeface="宋体" panose="02010600030101010101" pitchFamily="2" charset="-122"/>
              </a:rPr>
              <a:t>时，只有一个求职者被雇用的情况下，另外一个求职者则浪费了一个工作申请。</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4382135" cy="363474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摩擦性失业</a:t>
            </a:r>
            <a:endParaRPr lang="zh-CN" altLang="en-US"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2.结构性失业</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3.周期性失业</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4.搜寻摩擦</a:t>
            </a:r>
            <a:endParaRPr lang="en-US" altLang="zh-CN" sz="2400" dirty="0">
              <a:latin typeface="宋体" panose="02010600030101010101" pitchFamily="2" charset="-122"/>
              <a:ea typeface="宋体" panose="02010600030101010101" pitchFamily="2" charset="-122"/>
            </a:endParaRPr>
          </a:p>
          <a:p>
            <a:pPr>
              <a:lnSpc>
                <a:spcPct val="160000"/>
              </a:lnSpc>
            </a:pPr>
            <a:r>
              <a:rPr lang="en-US" altLang="zh-CN" sz="2400" dirty="0">
                <a:latin typeface="宋体" panose="02010600030101010101" pitchFamily="2" charset="-122"/>
                <a:ea typeface="宋体" panose="02010600030101010101" pitchFamily="2" charset="-122"/>
              </a:rPr>
              <a:t>5.招聘摩擦</a:t>
            </a:r>
            <a:endParaRPr lang="en-US" altLang="zh-CN" sz="2400" dirty="0">
              <a:latin typeface="宋体" panose="02010600030101010101" pitchFamily="2" charset="-122"/>
              <a:ea typeface="宋体" panose="02010600030101010101" pitchFamily="2" charset="-122"/>
            </a:endParaRPr>
          </a:p>
          <a:p>
            <a:pPr>
              <a:lnSpc>
                <a:spcPct val="160000"/>
              </a:lnSpc>
            </a:pP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07365" y="1109980"/>
            <a:ext cx="8175625" cy="3044190"/>
          </a:xfrm>
          <a:prstGeom prst="rect">
            <a:avLst/>
          </a:prstGeom>
          <a:noFill/>
          <a:ln w="9525">
            <a:noFill/>
          </a:ln>
        </p:spPr>
        <p:txBody>
          <a:bodyPr wrap="square" anchor="t">
            <a:spAutoFit/>
          </a:bodyPr>
          <a:lstStyle/>
          <a:p>
            <a:pPr>
              <a:lnSpc>
                <a:spcPct val="160000"/>
              </a:lnSpc>
            </a:pPr>
            <a:r>
              <a:rPr lang="en-US"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招聘摩擦</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答：</a:t>
            </a:r>
            <a:endParaRPr lang="zh-CN" altLang="en-US" sz="2400" dirty="0">
              <a:latin typeface="宋体" panose="02010600030101010101" pitchFamily="2" charset="-122"/>
              <a:ea typeface="宋体" panose="02010600030101010101" pitchFamily="2" charset="-122"/>
            </a:endParaRPr>
          </a:p>
          <a:p>
            <a:pPr>
              <a:lnSpc>
                <a:spcPct val="160000"/>
              </a:lnSpc>
            </a:pPr>
            <a:r>
              <a:rPr lang="zh-CN" altLang="en-US" sz="2400" dirty="0">
                <a:latin typeface="宋体" panose="02010600030101010101" pitchFamily="2" charset="-122"/>
                <a:ea typeface="宋体" panose="02010600030101010101" pitchFamily="2" charset="-122"/>
              </a:rPr>
              <a:t>    招聘摩擦是指，当</a:t>
            </a:r>
            <a:r>
              <a:rPr lang="en-US" sz="2400" b="1" dirty="0">
                <a:solidFill>
                  <a:srgbClr val="C00000"/>
                </a:solidFill>
                <a:latin typeface="宋体" panose="02010600030101010101" pitchFamily="2" charset="-122"/>
                <a:ea typeface="宋体" panose="02010600030101010101" pitchFamily="2" charset="-122"/>
              </a:rPr>
              <a:t>两个雇主</a:t>
            </a:r>
            <a:r>
              <a:rPr lang="zh-CN" altLang="en-US" sz="2400" dirty="0">
                <a:latin typeface="宋体" panose="02010600030101010101" pitchFamily="2" charset="-122"/>
                <a:ea typeface="宋体" panose="02010600030101010101" pitchFamily="2" charset="-122"/>
              </a:rPr>
              <a:t>面试同</a:t>
            </a:r>
            <a:r>
              <a:rPr lang="en-US" sz="2400" b="1" dirty="0">
                <a:solidFill>
                  <a:srgbClr val="C00000"/>
                </a:solidFill>
                <a:latin typeface="宋体" panose="02010600030101010101" pitchFamily="2" charset="-122"/>
                <a:ea typeface="宋体" panose="02010600030101010101" pitchFamily="2" charset="-122"/>
              </a:rPr>
              <a:t>一个求职者</a:t>
            </a:r>
            <a:r>
              <a:rPr lang="zh-CN" altLang="en-US" sz="2400" dirty="0">
                <a:latin typeface="宋体" panose="02010600030101010101" pitchFamily="2" charset="-122"/>
                <a:ea typeface="宋体" panose="02010600030101010101" pitchFamily="2" charset="-122"/>
              </a:rPr>
              <a:t>时，只有一个雇主可以雇用这名求职者的情况下，另外一个雇主就浪费了一次面试。</a:t>
            </a:r>
            <a:endParaRPr lang="zh-CN" altLang="en-US"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132716" y="2814934"/>
            <a:ext cx="5927837" cy="714375"/>
          </a:xfrm>
          <a:prstGeom prst="rect">
            <a:avLst/>
          </a:prstGeom>
          <a:noFill/>
        </p:spPr>
        <p:txBody>
          <a:bodyPr wrap="square" rtlCol="0">
            <a:spAutoFit/>
          </a:bodyPr>
          <a:lstStyle/>
          <a:p>
            <a:pPr algn="ctr"/>
            <a:r>
              <a:rPr lang="zh-CN" altLang="en-US" sz="4050">
                <a:solidFill>
                  <a:srgbClr val="BE7B5A"/>
                </a:solidFill>
                <a:latin typeface="方正苏新诗柳楷繁体" panose="02000000000000000000" pitchFamily="2" charset="-122"/>
                <a:ea typeface="方正苏新诗柳楷繁体" panose="02000000000000000000" pitchFamily="2" charset="-122"/>
              </a:rPr>
              <a:t>感谢您的观看！</a:t>
            </a:r>
            <a:endParaRPr lang="zh-CN" altLang="en-US" sz="4050">
              <a:solidFill>
                <a:srgbClr val="BE7B5A"/>
              </a:solidFill>
              <a:latin typeface="方正苏新诗柳楷繁体" panose="02000000000000000000" pitchFamily="2" charset="-122"/>
              <a:ea typeface="方正苏新诗柳楷繁体" panose="02000000000000000000" pitchFamily="2" charset="-122"/>
            </a:endParaRPr>
          </a:p>
        </p:txBody>
      </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l="19225" r="21301"/>
          <a:stretch>
            <a:fillRect/>
          </a:stretch>
        </p:blipFill>
        <p:spPr>
          <a:xfrm flipH="1">
            <a:off x="-192405" y="-271145"/>
            <a:ext cx="2878455" cy="272288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5" name="直接连接符 24"/>
          <p:cNvCxnSpPr/>
          <p:nvPr/>
        </p:nvCxnSpPr>
        <p:spPr>
          <a:xfrm flipH="1">
            <a:off x="4248150" y="1263015"/>
            <a:ext cx="1849755" cy="1261745"/>
          </a:xfrm>
          <a:prstGeom prst="line">
            <a:avLst/>
          </a:prstGeom>
          <a:ln w="28575">
            <a:solidFill>
              <a:srgbClr val="480000">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74370" y="1664970"/>
            <a:ext cx="7720330" cy="1734820"/>
            <a:chOff x="1062" y="2622"/>
            <a:chExt cx="12158" cy="2732"/>
          </a:xfrm>
        </p:grpSpPr>
        <p:sp>
          <p:nvSpPr>
            <p:cNvPr id="16" name="等腰三角形 15"/>
            <p:cNvSpPr/>
            <p:nvPr/>
          </p:nvSpPr>
          <p:spPr>
            <a:xfrm rot="19769434">
              <a:off x="9968" y="4103"/>
              <a:ext cx="909" cy="759"/>
            </a:xfrm>
            <a:prstGeom prst="triangle">
              <a:avLst/>
            </a:prstGeom>
            <a:noFill/>
            <a:ln w="28575">
              <a:solidFill>
                <a:srgbClr val="CC1C27"/>
              </a:solidFill>
            </a:ln>
            <a:effectLst>
              <a:outerShdw blurRad="76200" dist="127000" dir="5400000" sx="91000" sy="91000" algn="ctr" rotWithShape="0">
                <a:srgbClr val="48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7" name="等腰三角形 16"/>
            <p:cNvSpPr/>
            <p:nvPr/>
          </p:nvSpPr>
          <p:spPr>
            <a:xfrm rot="591711">
              <a:off x="2652" y="4472"/>
              <a:ext cx="1008" cy="882"/>
            </a:xfrm>
            <a:prstGeom prst="triangle">
              <a:avLst/>
            </a:prstGeom>
            <a:noFill/>
            <a:ln w="38100">
              <a:solidFill>
                <a:srgbClr val="CC1C27"/>
              </a:solidFill>
            </a:ln>
            <a:effectLst>
              <a:outerShdw blurRad="50800" dist="114300" dir="5400000" algn="ctr"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9" name="等腰三角形 18"/>
            <p:cNvSpPr/>
            <p:nvPr/>
          </p:nvSpPr>
          <p:spPr>
            <a:xfrm rot="19804957">
              <a:off x="10636" y="3094"/>
              <a:ext cx="460" cy="403"/>
            </a:xfrm>
            <a:prstGeom prst="triangle">
              <a:avLst/>
            </a:prstGeom>
            <a:solidFill>
              <a:srgbClr val="FFFFFF"/>
            </a:solidFill>
            <a:ln>
              <a:noFill/>
            </a:ln>
            <a:effectLst>
              <a:outerShdw blurRad="50800" dist="88900" dir="5400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0" name="等腰三角形 19"/>
            <p:cNvSpPr/>
            <p:nvPr/>
          </p:nvSpPr>
          <p:spPr>
            <a:xfrm rot="7948335">
              <a:off x="3011" y="2691"/>
              <a:ext cx="771" cy="632"/>
            </a:xfrm>
            <a:prstGeom prst="triangle">
              <a:avLst>
                <a:gd name="adj" fmla="val 51656"/>
              </a:avLst>
            </a:prstGeom>
            <a:solidFill>
              <a:schemeClr val="bg1"/>
            </a:solidFill>
            <a:ln>
              <a:noFill/>
            </a:ln>
            <a:effectLst>
              <a:outerShdw blurRad="76200" dist="127000" dir="5400000" sx="91000" sy="91000" algn="ctr" rotWithShape="0">
                <a:srgbClr val="48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1" name="等腰三角形 20"/>
            <p:cNvSpPr/>
            <p:nvPr/>
          </p:nvSpPr>
          <p:spPr>
            <a:xfrm rot="18043247">
              <a:off x="1033" y="3872"/>
              <a:ext cx="460" cy="403"/>
            </a:xfrm>
            <a:prstGeom prst="triangle">
              <a:avLst/>
            </a:prstGeom>
            <a:solidFill>
              <a:srgbClr val="CC1C27"/>
            </a:solidFill>
            <a:ln>
              <a:noFill/>
            </a:ln>
            <a:effectLst>
              <a:outerShdw blurRad="50800" dist="88900" dir="5400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2" name="等腰三角形 21"/>
            <p:cNvSpPr/>
            <p:nvPr/>
          </p:nvSpPr>
          <p:spPr>
            <a:xfrm rot="2414110">
              <a:off x="12760" y="4534"/>
              <a:ext cx="460" cy="403"/>
            </a:xfrm>
            <a:prstGeom prst="triangle">
              <a:avLst/>
            </a:prstGeom>
            <a:solidFill>
              <a:srgbClr val="CC1C27"/>
            </a:solidFill>
            <a:ln>
              <a:noFill/>
            </a:ln>
            <a:effectLst>
              <a:outerShdw blurRad="76200" dist="88900" dir="5400000" algn="ctr" rotWithShape="0">
                <a:srgbClr val="48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cxnSp>
        <p:nvCxnSpPr>
          <p:cNvPr id="42" name="直接连接符 41"/>
          <p:cNvCxnSpPr/>
          <p:nvPr/>
        </p:nvCxnSpPr>
        <p:spPr>
          <a:xfrm flipH="1">
            <a:off x="7623175" y="2430780"/>
            <a:ext cx="990600" cy="694690"/>
          </a:xfrm>
          <a:prstGeom prst="line">
            <a:avLst/>
          </a:prstGeom>
          <a:ln w="28575">
            <a:solidFill>
              <a:srgbClr val="480000">
                <a:alpha val="5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1537970" y="3680460"/>
            <a:ext cx="1553210" cy="1081405"/>
          </a:xfrm>
          <a:prstGeom prst="line">
            <a:avLst/>
          </a:prstGeom>
          <a:ln w="28575">
            <a:solidFill>
              <a:srgbClr val="480000">
                <a:alpha val="50000"/>
              </a:srgbClr>
            </a:solidFill>
          </a:ln>
        </p:spPr>
        <p:style>
          <a:lnRef idx="1">
            <a:schemeClr val="accent1"/>
          </a:lnRef>
          <a:fillRef idx="0">
            <a:schemeClr val="accent1"/>
          </a:fillRef>
          <a:effectRef idx="0">
            <a:schemeClr val="accent1"/>
          </a:effectRef>
          <a:fontRef idx="minor">
            <a:schemeClr val="tx1"/>
          </a:fontRef>
        </p:style>
      </p:cxnSp>
      <p:sp>
        <p:nvSpPr>
          <p:cNvPr id="15" name="等腰三角形 14"/>
          <p:cNvSpPr/>
          <p:nvPr/>
        </p:nvSpPr>
        <p:spPr>
          <a:xfrm rot="1501986">
            <a:off x="3373120" y="862965"/>
            <a:ext cx="2924175" cy="2559685"/>
          </a:xfrm>
          <a:prstGeom prst="triangle">
            <a:avLst/>
          </a:prstGeom>
          <a:solidFill>
            <a:srgbClr val="CC1C27"/>
          </a:solidFill>
          <a:ln>
            <a:noFill/>
          </a:ln>
          <a:effectLst>
            <a:outerShdw blurRad="190500" dist="317500" dir="5400000" sx="94000" sy="94000" algn="ctr" rotWithShape="0">
              <a:srgbClr val="48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8" name="等腰三角形 17"/>
          <p:cNvSpPr/>
          <p:nvPr/>
        </p:nvSpPr>
        <p:spPr>
          <a:xfrm rot="925412">
            <a:off x="4674235" y="1802765"/>
            <a:ext cx="1830070" cy="1602105"/>
          </a:xfrm>
          <a:prstGeom prst="triangle">
            <a:avLst/>
          </a:prstGeom>
          <a:solidFill>
            <a:srgbClr val="FFFFFF"/>
          </a:solidFill>
          <a:ln>
            <a:noFill/>
          </a:ln>
          <a:effectLst>
            <a:outerShdw blurRad="50800" dist="127000" dir="6240000" algn="ctr" rotWithShape="0">
              <a:srgbClr val="48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cxnSp>
        <p:nvCxnSpPr>
          <p:cNvPr id="6" name="直接连接符 5"/>
          <p:cNvCxnSpPr/>
          <p:nvPr/>
        </p:nvCxnSpPr>
        <p:spPr>
          <a:xfrm flipH="1">
            <a:off x="4757420" y="719455"/>
            <a:ext cx="1750060" cy="1196340"/>
          </a:xfrm>
          <a:prstGeom prst="line">
            <a:avLst/>
          </a:prstGeom>
          <a:ln w="28575">
            <a:solidFill>
              <a:srgbClr val="480000">
                <a:alpha val="50000"/>
              </a:srgb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6870" y="4047490"/>
            <a:ext cx="8956040" cy="2188845"/>
          </a:xfrm>
          <a:prstGeom prst="rect">
            <a:avLst/>
          </a:prstGeom>
        </p:spPr>
      </p:pic>
    </p:spTree>
    <p:custDataLst>
      <p:tags r:id="rId2"/>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01.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02.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03.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04.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05.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06.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07.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08.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09.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11.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12.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13.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14.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15.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16.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17.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18.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19.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21.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22.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23.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24.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25.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26.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27.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28.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29.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31.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32.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33.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34.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35.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36.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137.xml><?xml version="1.0" encoding="utf-8"?>
<p:tagLst xmlns:p="http://schemas.openxmlformats.org/presentationml/2006/main">
  <p:tag name="KSO_WM_BEAUTIFY_FLAG" val="#wm#"/>
  <p:tag name="KSO_WM_TEMPLATE_CATEGORY" val="custom"/>
  <p:tag name="KSO_WM_TEMPLATE_INDEX" val="20205176"/>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p="http://schemas.openxmlformats.org/presentationml/2006/main">
  <p:tag name="REFSHAPE" val="792976788"/>
  <p:tag name="KSO_WM_UNIT_PLACING_PICTURE_USER_VIEWPORT" val="{&quot;height&quot;:2415,&quot;width&quot;:4350}"/>
</p:tagLst>
</file>

<file path=ppt/tags/tag68.xml><?xml version="1.0" encoding="utf-8"?>
<p:tagLst xmlns:p="http://schemas.openxmlformats.org/presentationml/2006/main">
  <p:tag name="PA" val="v3.0.1"/>
</p:tagLst>
</file>

<file path=ppt/tags/tag69.xml><?xml version="1.0" encoding="utf-8"?>
<p:tagLst xmlns:p="http://schemas.openxmlformats.org/presentationml/2006/main">
  <p:tag name="KSO_WM_UNIT_TABLE_BEAUTIFY" val="smartTable{defd7c85-54e1-405e-b6bf-2a7addcf336c}"/>
  <p:tag name="REFSHAPE" val="680597764"/>
  <p:tag name="TABLE_RECT" val="136.8*115.192*686.4*366.2"/>
  <p:tag name="TABLE_EMPHASIZE_COLOR" val="1330547"/>
  <p:tag name="TABLE_ONEKEY_SKIN_IDX" val="0"/>
  <p:tag name="TABLE_SKINIDX" val="0"/>
  <p:tag name="TABLE_COLORIDX" val="a"/>
  <p:tag name="TABLE_COLOR_RGB" val="0x000000*0xFFFFFF*0x212121*0xFFFFFF*0x144D73*0x1BA8C9*0x22C29C*0x91CE24*0xF4B720*0xDA542A"/>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TABLE_BEAUTIFY" val="smartTable{c8917858-d1b2-4536-9c0d-6831df1acc64}"/>
</p:tagLst>
</file>

<file path=ppt/tags/tag71.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5.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6.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7.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8.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9.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heme/theme1.xml><?xml version="1.0" encoding="utf-8"?>
<a:theme xmlns:a="http://schemas.openxmlformats.org/drawingml/2006/main" name="Office 主题​​">
  <a:themeElements>
    <a:clrScheme name="日系2">
      <a:dk1>
        <a:sysClr val="windowText" lastClr="000000"/>
      </a:dk1>
      <a:lt1>
        <a:sysClr val="window" lastClr="FFFFFF"/>
      </a:lt1>
      <a:dk2>
        <a:srgbClr val="44546A"/>
      </a:dk2>
      <a:lt2>
        <a:srgbClr val="E7E6E6"/>
      </a:lt2>
      <a:accent1>
        <a:srgbClr val="B6916E"/>
      </a:accent1>
      <a:accent2>
        <a:srgbClr val="B18072"/>
      </a:accent2>
      <a:accent3>
        <a:srgbClr val="A5A5A5"/>
      </a:accent3>
      <a:accent4>
        <a:srgbClr val="FFC000"/>
      </a:accent4>
      <a:accent5>
        <a:srgbClr val="5B9BD5"/>
      </a:accent5>
      <a:accent6>
        <a:srgbClr val="70AD47"/>
      </a:accent6>
      <a:hlink>
        <a:srgbClr val="000000"/>
      </a:hlink>
      <a:folHlink>
        <a:srgbClr val="954F72"/>
      </a:folHlink>
    </a:clrScheme>
    <a:fontScheme name="方正苏新诗柳楷简体">
      <a:majorFont>
        <a:latin typeface="Arial"/>
        <a:ea typeface="方正苏新诗柳楷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zh-CN" altLang="en-US" sz="1400" dirty="0">
            <a:solidFill>
              <a:srgbClr val="EA4B22"/>
            </a:solidFill>
            <a:latin typeface="微软雅黑" panose="020B0503020204020204" pitchFamily="34" charset="-122"/>
            <a:ea typeface="微软雅黑" panose="020B0503020204020204" pitchFamily="34" charset="-122"/>
            <a:cs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owerbar_Flower_Rhea">
  <a:themeElements>
    <a:clrScheme name="Powerbar_Flower_Rh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owerbar_Flower_Rhea">
      <a:majorFont>
        <a:latin typeface="Microsoft JhengHei"/>
        <a:ea typeface="Microsoft JhengHei"/>
        <a:cs typeface=""/>
      </a:majorFont>
      <a:minorFont>
        <a:latin typeface="Microsoft JhengHei"/>
        <a:ea typeface="Microsoft Jheng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TW" sz="1800" b="0" i="0" u="none" strike="noStrike" cap="none" normalizeH="0" baseline="0" smtClean="0">
            <a:ln>
              <a:noFill/>
            </a:ln>
            <a:solidFill>
              <a:schemeClr val="tx1"/>
            </a:solidFill>
            <a:effectLst/>
            <a:latin typeface="微软雅黑" panose="020B0503020204020204" pitchFamily="34" charset="-122"/>
            <a:ea typeface="PMingLiU"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TW" sz="1800" b="0" i="0" u="none" strike="noStrike" cap="none" normalizeH="0" baseline="0" smtClean="0">
            <a:ln>
              <a:noFill/>
            </a:ln>
            <a:solidFill>
              <a:schemeClr val="tx1"/>
            </a:solidFill>
            <a:effectLst/>
            <a:latin typeface="微软雅黑" panose="020B0503020204020204" pitchFamily="34" charset="-122"/>
            <a:ea typeface="PMingLiU" panose="02020500000000000000" pitchFamily="18" charset="-120"/>
          </a:defRPr>
        </a:defPPr>
      </a:lstStyle>
    </a:lnDef>
  </a:objectDefaults>
  <a:extraClrSchemeLst>
    <a:extraClrScheme>
      <a:clrScheme name="Powerbar_Flower_Rh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owerbar_Flower_Rh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owerbar_Flower_Rh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owerbar_Flower_Rh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owerbar_Flower_Rh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owerbar_Flower_Rh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owerbar_Flower_Rh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owerbar_Flower_Rh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owerbar_Flower_Rh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owerbar_Flower_Rh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owerbar_Flower_Rh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owerbar_Flower_Rh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5364</Words>
  <Application>WPS 演示</Application>
  <PresentationFormat>全屏显示(16:9)</PresentationFormat>
  <Paragraphs>698</Paragraphs>
  <Slides>95</Slides>
  <Notes>0</Notes>
  <HiddenSlides>0</HiddenSlides>
  <MMClips>0</MMClips>
  <ScaleCrop>false</ScaleCrop>
  <HeadingPairs>
    <vt:vector size="6" baseType="variant">
      <vt:variant>
        <vt:lpstr>已用的字体</vt:lpstr>
      </vt:variant>
      <vt:variant>
        <vt:i4>25</vt:i4>
      </vt:variant>
      <vt:variant>
        <vt:lpstr>主题</vt:lpstr>
      </vt:variant>
      <vt:variant>
        <vt:i4>3</vt:i4>
      </vt:variant>
      <vt:variant>
        <vt:lpstr>幻灯片标题</vt:lpstr>
      </vt:variant>
      <vt:variant>
        <vt:i4>95</vt:i4>
      </vt:variant>
    </vt:vector>
  </HeadingPairs>
  <TitlesOfParts>
    <vt:vector size="123" baseType="lpstr">
      <vt:lpstr>Arial</vt:lpstr>
      <vt:lpstr>宋体</vt:lpstr>
      <vt:lpstr>Wingdings</vt:lpstr>
      <vt:lpstr>微软雅黑</vt:lpstr>
      <vt:lpstr>Wingdings</vt:lpstr>
      <vt:lpstr>Calibri</vt:lpstr>
      <vt:lpstr>MS PGothic</vt:lpstr>
      <vt:lpstr>PMingLiU</vt:lpstr>
      <vt:lpstr>Microsoft JhengHei</vt:lpstr>
      <vt:lpstr>楷体</vt:lpstr>
      <vt:lpstr>华文隶书</vt:lpstr>
      <vt:lpstr>华文楷体</vt:lpstr>
      <vt:lpstr>华文中宋</vt:lpstr>
      <vt:lpstr>Wingdings 2</vt:lpstr>
      <vt:lpstr>华文新魏</vt:lpstr>
      <vt:lpstr>Hiragino Sans GB W3</vt:lpstr>
      <vt:lpstr>华文行楷</vt:lpstr>
      <vt:lpstr>Arial Unicode MS</vt:lpstr>
      <vt:lpstr>Wingdings 2</vt:lpstr>
      <vt:lpstr>Calibri Light</vt:lpstr>
      <vt:lpstr>方正宋刻本秀楷简体</vt:lpstr>
      <vt:lpstr>方正苏新诗柳楷繁体</vt:lpstr>
      <vt:lpstr>微软雅黑 Light</vt:lpstr>
      <vt:lpstr>黑体</vt:lpstr>
      <vt:lpstr>方正苏新诗柳楷简体</vt:lpstr>
      <vt:lpstr>Office 主题​​</vt:lpstr>
      <vt:lpstr>1_Powerbar_Flower_Rhea</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熊猫哒哒</dc:creator>
  <cp:lastModifiedBy>Jasics </cp:lastModifiedBy>
  <cp:revision>848</cp:revision>
  <dcterms:created xsi:type="dcterms:W3CDTF">2018-03-20T23:45:00Z</dcterms:created>
  <dcterms:modified xsi:type="dcterms:W3CDTF">2020-09-23T10:35:04Z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